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65" r:id="rId2"/>
    <p:sldId id="515" r:id="rId3"/>
    <p:sldId id="522" r:id="rId4"/>
    <p:sldId id="523" r:id="rId5"/>
    <p:sldId id="525" r:id="rId6"/>
    <p:sldId id="524" r:id="rId7"/>
    <p:sldId id="520" r:id="rId8"/>
    <p:sldId id="529" r:id="rId9"/>
    <p:sldId id="527" r:id="rId10"/>
    <p:sldId id="530" r:id="rId11"/>
    <p:sldId id="521" r:id="rId12"/>
    <p:sldId id="528" r:id="rId13"/>
  </p:sldIdLst>
  <p:sldSz cx="13003213" cy="9756775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52">
          <p15:clr>
            <a:srgbClr val="A4A3A4"/>
          </p15:clr>
        </p15:guide>
        <p15:guide id="2" orient="horz" pos="4272">
          <p15:clr>
            <a:srgbClr val="A4A3A4"/>
          </p15:clr>
        </p15:guide>
        <p15:guide id="3" orient="horz" pos="2055">
          <p15:clr>
            <a:srgbClr val="A4A3A4"/>
          </p15:clr>
        </p15:guide>
        <p15:guide id="4" orient="horz" pos="5710">
          <p15:clr>
            <a:srgbClr val="A4A3A4"/>
          </p15:clr>
        </p15:guide>
        <p15:guide id="5" orient="horz" pos="5822">
          <p15:clr>
            <a:srgbClr val="A4A3A4"/>
          </p15:clr>
        </p15:guide>
        <p15:guide id="6" orient="horz" pos="1259">
          <p15:clr>
            <a:srgbClr val="A4A3A4"/>
          </p15:clr>
        </p15:guide>
        <p15:guide id="7" orient="horz" pos="524">
          <p15:clr>
            <a:srgbClr val="A4A3A4"/>
          </p15:clr>
        </p15:guide>
        <p15:guide id="8" pos="2788">
          <p15:clr>
            <a:srgbClr val="A4A3A4"/>
          </p15:clr>
        </p15:guide>
        <p15:guide id="9" pos="4444">
          <p15:clr>
            <a:srgbClr val="A4A3A4"/>
          </p15:clr>
        </p15:guide>
        <p15:guide id="10" pos="6098">
          <p15:clr>
            <a:srgbClr val="A4A3A4"/>
          </p15:clr>
        </p15:guide>
        <p15:guide id="11" pos="7870">
          <p15:clr>
            <a:srgbClr val="A4A3A4"/>
          </p15:clr>
        </p15:guide>
        <p15:guide id="12" pos="1022">
          <p15:clr>
            <a:srgbClr val="A4A3A4"/>
          </p15:clr>
        </p15:guide>
        <p15:guide id="13" pos="7756">
          <p15:clr>
            <a:srgbClr val="A4A3A4"/>
          </p15:clr>
        </p15:guide>
        <p15:guide id="14" pos="1428">
          <p15:clr>
            <a:srgbClr val="A4A3A4"/>
          </p15:clr>
        </p15:guide>
        <p15:guide id="15" pos="18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7C80"/>
    <a:srgbClr val="CC0000"/>
    <a:srgbClr val="99CCFF"/>
    <a:srgbClr val="6699FF"/>
    <a:srgbClr val="3366FF"/>
    <a:srgbClr val="00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1"/>
    <p:restoredTop sz="94628"/>
  </p:normalViewPr>
  <p:slideViewPr>
    <p:cSldViewPr>
      <p:cViewPr varScale="1">
        <p:scale>
          <a:sx n="85" d="100"/>
          <a:sy n="85" d="100"/>
        </p:scale>
        <p:origin x="1320" y="84"/>
      </p:cViewPr>
      <p:guideLst>
        <p:guide orient="horz" pos="852"/>
        <p:guide orient="horz" pos="4272"/>
        <p:guide orient="horz" pos="2055"/>
        <p:guide orient="horz" pos="5710"/>
        <p:guide orient="horz" pos="5822"/>
        <p:guide orient="horz" pos="1259"/>
        <p:guide orient="horz" pos="524"/>
        <p:guide pos="2788"/>
        <p:guide pos="4444"/>
        <p:guide pos="6098"/>
        <p:guide pos="7870"/>
        <p:guide pos="1022"/>
        <p:guide pos="7756"/>
        <p:guide pos="1428"/>
        <p:guide pos="18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3DDA234D-95F5-5649-9217-3223F840A14D}" type="datetimeFigureOut">
              <a:rPr lang="de-DE"/>
              <a:pPr>
                <a:defRPr/>
              </a:pPr>
              <a:t>09.05.2023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6EFDE9BA-CE3E-394E-B4E9-10E6D4D9C60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3438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93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BE82956E-B8F0-3848-AE65-920F7561B7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8323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6475D4CF-E678-1C4A-9FFC-DC6E07A3FDC8}" type="slidenum">
              <a:rPr lang="de-DE" sz="1300"/>
              <a:pPr/>
              <a:t>1</a:t>
            </a:fld>
            <a:endParaRPr lang="de-DE" sz="130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2956E-B8F0-3848-AE65-920F7561B7E9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9789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sz="1200" dirty="0">
              <a:latin typeface="Arial" charset="0"/>
              <a:ea typeface="MS PGothic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2956E-B8F0-3848-AE65-920F7561B7E9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0342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sz="1200" dirty="0">
              <a:latin typeface="Arial" charset="0"/>
              <a:ea typeface="MS PGothic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2956E-B8F0-3848-AE65-920F7561B7E9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833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2956E-B8F0-3848-AE65-920F7561B7E9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5696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2956E-B8F0-3848-AE65-920F7561B7E9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893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sz="1200" dirty="0">
              <a:latin typeface="Arial" charset="0"/>
              <a:ea typeface="MS PGothic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2956E-B8F0-3848-AE65-920F7561B7E9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3896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2956E-B8F0-3848-AE65-920F7561B7E9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055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2956E-B8F0-3848-AE65-920F7561B7E9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1069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2956E-B8F0-3848-AE65-920F7561B7E9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8413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sz="1200" dirty="0">
                <a:latin typeface="Arial" charset="0"/>
                <a:ea typeface="MS PGothic" charset="0"/>
              </a:rPr>
              <a:t>Projektträger: Zweckverband Erholungsanlagen </a:t>
            </a:r>
            <a:r>
              <a:rPr lang="de-DE" sz="1200" dirty="0" err="1">
                <a:latin typeface="Arial" charset="0"/>
                <a:ea typeface="MS PGothic" charset="0"/>
              </a:rPr>
              <a:t>Kinzigstausee</a:t>
            </a:r>
            <a:r>
              <a:rPr lang="de-DE" sz="1200" dirty="0">
                <a:latin typeface="Arial" charset="0"/>
                <a:ea typeface="MS PGothic" charset="0"/>
              </a:rPr>
              <a:t>, ein Zusammenschluss des Main-Kinzig-Kreises und der Stadt Bad Soden-Salmünster.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2956E-B8F0-3848-AE65-920F7561B7E9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9319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2956E-B8F0-3848-AE65-920F7561B7E9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363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87815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1463" cy="6438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46755869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4175" cy="8324850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4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02592442"/>
      </p:ext>
    </p:extLst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161" y="390723"/>
            <a:ext cx="11702892" cy="1626129"/>
          </a:xfrm>
          <a:prstGeom prst="rect">
            <a:avLst/>
          </a:prstGeom>
        </p:spPr>
        <p:txBody>
          <a:bodyPr lIns="130055" tIns="65028" rIns="130055" bIns="65028">
            <a:normAutofit/>
          </a:bodyPr>
          <a:lstStyle>
            <a:lvl1pPr>
              <a:defRPr sz="4800"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0161" y="2276581"/>
            <a:ext cx="11702892" cy="6439021"/>
          </a:xfrm>
          <a:prstGeom prst="rect">
            <a:avLst/>
          </a:prstGeom>
        </p:spPr>
        <p:txBody>
          <a:bodyPr lIns="130055" tIns="65028" rIns="130055" bIns="65028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50875" y="9042400"/>
            <a:ext cx="3033713" cy="520700"/>
          </a:xfrm>
          <a:prstGeom prst="rect">
            <a:avLst/>
          </a:prstGeom>
        </p:spPr>
        <p:txBody>
          <a:bodyPr vert="horz" wrap="square" lIns="130055" tIns="65028" rIns="130055" bIns="6502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B891BBE-88D7-9349-94E9-FE5199B8D8AB}" type="datetimeFigureOut">
              <a:rPr lang="de-DE"/>
              <a:pPr>
                <a:defRPr/>
              </a:pPr>
              <a:t>09.05.2023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43413" y="9042400"/>
            <a:ext cx="4116387" cy="520700"/>
          </a:xfrm>
          <a:prstGeom prst="rect">
            <a:avLst/>
          </a:prstGeom>
        </p:spPr>
        <p:txBody>
          <a:bodyPr lIns="130055" tIns="65028" rIns="130055" bIns="65028"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318625" y="9042400"/>
            <a:ext cx="3033713" cy="520700"/>
          </a:xfrm>
          <a:prstGeom prst="rect">
            <a:avLst/>
          </a:prstGeom>
        </p:spPr>
        <p:txBody>
          <a:bodyPr vert="horz" wrap="square" lIns="130055" tIns="65028" rIns="130055" bIns="6502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AFE836B-87F2-B64F-AF2E-701FE837DF4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5100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465959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9038"/>
            <a:ext cx="11052175" cy="1938337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5438"/>
            <a:ext cx="11052175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37725027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3738" cy="6438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7013" y="2276475"/>
            <a:ext cx="5775325" cy="6438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70230047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4400"/>
            <a:ext cx="5745163" cy="9096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4038"/>
            <a:ext cx="5745163" cy="5621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4400"/>
            <a:ext cx="5746750" cy="9096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4038"/>
            <a:ext cx="5746750" cy="5621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82452115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61383022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615828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6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6725" cy="667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7430651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7938" y="6829425"/>
            <a:ext cx="7802562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4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7938" y="7635875"/>
            <a:ext cx="7802562" cy="1144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61554297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hteck 7"/>
          <p:cNvSpPr>
            <a:spLocks noChangeArrowheads="1"/>
          </p:cNvSpPr>
          <p:nvPr userDrawn="1"/>
        </p:nvSpPr>
        <p:spPr bwMode="auto">
          <a:xfrm>
            <a:off x="1622425" y="1352550"/>
            <a:ext cx="10872788" cy="7889875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de-DE">
              <a:cs typeface="+mn-cs"/>
            </a:endParaRPr>
          </a:p>
        </p:txBody>
      </p:sp>
      <p:pic>
        <p:nvPicPr>
          <p:cNvPr id="1027" name="Bild 8" descr="G L SPESSreg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58750"/>
            <a:ext cx="1522412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hteck 21"/>
          <p:cNvSpPr>
            <a:spLocks noChangeArrowheads="1"/>
          </p:cNvSpPr>
          <p:nvPr userDrawn="1"/>
        </p:nvSpPr>
        <p:spPr bwMode="auto">
          <a:xfrm>
            <a:off x="0" y="9239250"/>
            <a:ext cx="1622425" cy="517525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29" name="Rechteck 22"/>
          <p:cNvSpPr>
            <a:spLocks noChangeArrowheads="1"/>
          </p:cNvSpPr>
          <p:nvPr userDrawn="1"/>
        </p:nvSpPr>
        <p:spPr bwMode="auto">
          <a:xfrm>
            <a:off x="0" y="835025"/>
            <a:ext cx="1622425" cy="517525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de-DE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13" r:id="rId12"/>
  </p:sldLayoutIdLst>
  <p:transition spd="med">
    <p:dissolve/>
  </p:transition>
  <p:txStyles>
    <p:titleStyle>
      <a:lvl1pPr algn="l" defTabSz="1300163" rtl="0" eaLnBrk="0" fontAlgn="base" hangingPunct="0">
        <a:spcBef>
          <a:spcPct val="0"/>
        </a:spcBef>
        <a:spcAft>
          <a:spcPct val="0"/>
        </a:spcAft>
        <a:defRPr sz="1000">
          <a:solidFill>
            <a:schemeClr val="accent2"/>
          </a:solidFill>
          <a:latin typeface="Arial Narrow" pitchFamily="48" charset="0"/>
          <a:ea typeface="MS PGothic" panose="020B0600070205080204" pitchFamily="34" charset="-128"/>
          <a:cs typeface="MS PGothic" charset="0"/>
        </a:defRPr>
      </a:lvl1pPr>
      <a:lvl2pPr algn="l" defTabSz="1300163" rtl="0" eaLnBrk="0" fontAlgn="base" hangingPunct="0">
        <a:spcBef>
          <a:spcPct val="0"/>
        </a:spcBef>
        <a:spcAft>
          <a:spcPct val="0"/>
        </a:spcAft>
        <a:defRPr sz="1000">
          <a:solidFill>
            <a:schemeClr val="accent2"/>
          </a:solidFill>
          <a:latin typeface="Arial Narrow" pitchFamily="48" charset="0"/>
          <a:ea typeface="MS PGothic" panose="020B0600070205080204" pitchFamily="34" charset="-128"/>
          <a:cs typeface="MS PGothic" charset="0"/>
        </a:defRPr>
      </a:lvl2pPr>
      <a:lvl3pPr algn="l" defTabSz="1300163" rtl="0" eaLnBrk="0" fontAlgn="base" hangingPunct="0">
        <a:spcBef>
          <a:spcPct val="0"/>
        </a:spcBef>
        <a:spcAft>
          <a:spcPct val="0"/>
        </a:spcAft>
        <a:defRPr sz="1000">
          <a:solidFill>
            <a:schemeClr val="accent2"/>
          </a:solidFill>
          <a:latin typeface="Arial Narrow" pitchFamily="48" charset="0"/>
          <a:ea typeface="MS PGothic" panose="020B0600070205080204" pitchFamily="34" charset="-128"/>
          <a:cs typeface="MS PGothic" charset="0"/>
        </a:defRPr>
      </a:lvl3pPr>
      <a:lvl4pPr algn="l" defTabSz="1300163" rtl="0" eaLnBrk="0" fontAlgn="base" hangingPunct="0">
        <a:spcBef>
          <a:spcPct val="0"/>
        </a:spcBef>
        <a:spcAft>
          <a:spcPct val="0"/>
        </a:spcAft>
        <a:defRPr sz="1000">
          <a:solidFill>
            <a:schemeClr val="accent2"/>
          </a:solidFill>
          <a:latin typeface="Arial Narrow" pitchFamily="48" charset="0"/>
          <a:ea typeface="MS PGothic" panose="020B0600070205080204" pitchFamily="34" charset="-128"/>
          <a:cs typeface="MS PGothic" charset="0"/>
        </a:defRPr>
      </a:lvl4pPr>
      <a:lvl5pPr algn="l" defTabSz="1300163" rtl="0" eaLnBrk="0" fontAlgn="base" hangingPunct="0">
        <a:spcBef>
          <a:spcPct val="0"/>
        </a:spcBef>
        <a:spcAft>
          <a:spcPct val="0"/>
        </a:spcAft>
        <a:defRPr sz="1000">
          <a:solidFill>
            <a:schemeClr val="accent2"/>
          </a:solidFill>
          <a:latin typeface="Arial Narrow" pitchFamily="48" charset="0"/>
          <a:ea typeface="MS PGothic" panose="020B0600070205080204" pitchFamily="34" charset="-128"/>
          <a:cs typeface="MS PGothic" charset="0"/>
        </a:defRPr>
      </a:lvl5pPr>
      <a:lvl6pPr marL="457200" algn="ctr" defTabSz="1300163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ＭＳ Ｐゴシック" pitchFamily="-28" charset="-128"/>
        </a:defRPr>
      </a:lvl6pPr>
      <a:lvl7pPr marL="914400" algn="ctr" defTabSz="1300163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ＭＳ Ｐゴシック" pitchFamily="-28" charset="-128"/>
        </a:defRPr>
      </a:lvl7pPr>
      <a:lvl8pPr marL="1371600" algn="ctr" defTabSz="1300163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ＭＳ Ｐゴシック" pitchFamily="-28" charset="-128"/>
        </a:defRPr>
      </a:lvl8pPr>
      <a:lvl9pPr marL="1828800" algn="ctr" defTabSz="1300163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ＭＳ Ｐゴシック" pitchFamily="-28" charset="-128"/>
        </a:defRPr>
      </a:lvl9pPr>
    </p:titleStyle>
    <p:bodyStyle>
      <a:lvl1pPr marL="487363" indent="-487363" algn="l" defTabSz="1300163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1057275" indent="-406400" algn="l" defTabSz="1300163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625600" indent="-325438" algn="l" defTabSz="1300163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2276475" indent="-325438" algn="l" defTabSz="130016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925763" indent="-325438" algn="l" defTabSz="1300163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3382963" indent="-325438" algn="l" defTabSz="1300163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6pPr>
      <a:lvl7pPr marL="3840163" indent="-325438" algn="l" defTabSz="1300163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7pPr>
      <a:lvl8pPr marL="4297363" indent="-325438" algn="l" defTabSz="1300163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8pPr>
      <a:lvl9pPr marL="4754563" indent="-325438" algn="l" defTabSz="1300163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hteck 8"/>
          <p:cNvSpPr>
            <a:spLocks noChangeArrowheads="1"/>
          </p:cNvSpPr>
          <p:nvPr/>
        </p:nvSpPr>
        <p:spPr bwMode="auto">
          <a:xfrm>
            <a:off x="1630363" y="0"/>
            <a:ext cx="11379200" cy="9756775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63500" dist="38100" dir="2700000" algn="br" rotWithShape="0">
              <a:srgbClr val="000000">
                <a:alpha val="42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4341" name="Titel 1"/>
          <p:cNvSpPr txBox="1">
            <a:spLocks/>
          </p:cNvSpPr>
          <p:nvPr/>
        </p:nvSpPr>
        <p:spPr bwMode="auto">
          <a:xfrm>
            <a:off x="1622425" y="1482725"/>
            <a:ext cx="11380788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endParaRPr lang="de-DE" sz="4000" b="1">
              <a:solidFill>
                <a:srgbClr val="008000"/>
              </a:solidFill>
              <a:cs typeface="Arial" charset="0"/>
            </a:endParaRPr>
          </a:p>
        </p:txBody>
      </p:sp>
      <p:pic>
        <p:nvPicPr>
          <p:cNvPr id="10243" name="Bild 14" descr="Streifen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4388" y="7469188"/>
            <a:ext cx="3886201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feld 2"/>
          <p:cNvSpPr txBox="1">
            <a:spLocks noChangeArrowheads="1"/>
          </p:cNvSpPr>
          <p:nvPr/>
        </p:nvSpPr>
        <p:spPr bwMode="auto">
          <a:xfrm>
            <a:off x="2037110" y="588119"/>
            <a:ext cx="10225088" cy="772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endParaRPr lang="de-DE" sz="3600" b="1" dirty="0">
              <a:solidFill>
                <a:srgbClr val="4F8426"/>
              </a:solidFill>
            </a:endParaRPr>
          </a:p>
          <a:p>
            <a:pPr algn="ctr"/>
            <a:endParaRPr lang="de-DE" sz="3600" b="1" dirty="0">
              <a:solidFill>
                <a:srgbClr val="4F8426"/>
              </a:solidFill>
            </a:endParaRPr>
          </a:p>
          <a:p>
            <a:pPr algn="ctr"/>
            <a:r>
              <a:rPr lang="de-DE" sz="3600" b="1" dirty="0">
                <a:solidFill>
                  <a:srgbClr val="4F8426"/>
                </a:solidFill>
              </a:rPr>
              <a:t> </a:t>
            </a:r>
          </a:p>
          <a:p>
            <a:pPr algn="ctr"/>
            <a:endParaRPr lang="de-DE" sz="3600" b="1" dirty="0">
              <a:solidFill>
                <a:srgbClr val="4F8426"/>
              </a:solidFill>
            </a:endParaRPr>
          </a:p>
          <a:p>
            <a:pPr algn="ctr"/>
            <a:endParaRPr lang="de-DE" sz="3600" b="1" dirty="0">
              <a:solidFill>
                <a:srgbClr val="4F8426"/>
              </a:solidFill>
            </a:endParaRPr>
          </a:p>
          <a:p>
            <a:pPr algn="ctr"/>
            <a:r>
              <a:rPr lang="de-DE" sz="3200" b="1" dirty="0" err="1">
                <a:solidFill>
                  <a:schemeClr val="accent3"/>
                </a:solidFill>
              </a:rPr>
              <a:t>Ardeas</a:t>
            </a:r>
            <a:r>
              <a:rPr lang="de-DE" sz="3200" b="1" dirty="0">
                <a:solidFill>
                  <a:schemeClr val="accent3"/>
                </a:solidFill>
              </a:rPr>
              <a:t> </a:t>
            </a:r>
            <a:r>
              <a:rPr lang="de-DE" sz="3200" b="1" dirty="0" err="1">
                <a:solidFill>
                  <a:schemeClr val="accent3"/>
                </a:solidFill>
              </a:rPr>
              <a:t>Seenwelt</a:t>
            </a:r>
            <a:r>
              <a:rPr lang="de-DE" sz="3200" b="1" dirty="0">
                <a:solidFill>
                  <a:schemeClr val="accent3"/>
                </a:solidFill>
              </a:rPr>
              <a:t> -</a:t>
            </a:r>
          </a:p>
          <a:p>
            <a:pPr algn="ctr"/>
            <a:endParaRPr lang="de-DE" sz="3200" b="1" dirty="0">
              <a:solidFill>
                <a:schemeClr val="accent3"/>
              </a:solidFill>
            </a:endParaRPr>
          </a:p>
          <a:p>
            <a:pPr algn="ctr"/>
            <a:r>
              <a:rPr lang="de-DE" sz="3200" b="1" dirty="0">
                <a:solidFill>
                  <a:schemeClr val="accent3"/>
                </a:solidFill>
              </a:rPr>
              <a:t>Lern- und Erlebnislandschaft </a:t>
            </a:r>
            <a:r>
              <a:rPr lang="de-DE" sz="3200" b="1" dirty="0" err="1">
                <a:solidFill>
                  <a:schemeClr val="accent3"/>
                </a:solidFill>
              </a:rPr>
              <a:t>Kinzigstausee</a:t>
            </a:r>
            <a:endParaRPr lang="de-DE" sz="3200" b="1" dirty="0"/>
          </a:p>
          <a:p>
            <a:pPr algn="ctr"/>
            <a:endParaRPr lang="de-DE" sz="3200" b="1" dirty="0"/>
          </a:p>
          <a:p>
            <a:pPr algn="ctr"/>
            <a:endParaRPr lang="de-DE" sz="1800" b="1" dirty="0"/>
          </a:p>
          <a:p>
            <a:pPr algn="ctr"/>
            <a:r>
              <a:rPr lang="de-DE" sz="2000" b="1" dirty="0"/>
              <a:t>EU-Förderkonferenz, 11. Mai 2023</a:t>
            </a:r>
          </a:p>
          <a:p>
            <a:pPr algn="ctr"/>
            <a:endParaRPr lang="de-DE" sz="1800" b="1" dirty="0"/>
          </a:p>
          <a:p>
            <a:endParaRPr lang="de-DE" sz="1800" b="1" dirty="0"/>
          </a:p>
          <a:p>
            <a:endParaRPr lang="de-DE" sz="2000" b="1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Inhaltsplatzhalter 2"/>
          <p:cNvSpPr>
            <a:spLocks noGrp="1"/>
          </p:cNvSpPr>
          <p:nvPr>
            <p:ph idx="1"/>
          </p:nvPr>
        </p:nvSpPr>
        <p:spPr bwMode="auto">
          <a:xfrm>
            <a:off x="1677070" y="2214091"/>
            <a:ext cx="9937104" cy="705678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2400" dirty="0">
                <a:latin typeface="Arial" charset="0"/>
                <a:ea typeface="MS PGothic" charset="0"/>
              </a:rPr>
              <a:t>			</a:t>
            </a:r>
          </a:p>
          <a:p>
            <a:endParaRPr lang="de-DE" sz="2400" dirty="0">
              <a:latin typeface="Arial" charset="0"/>
              <a:ea typeface="MS PGothic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EA0B23F-C330-2941-1F61-ADB823E20D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20" y="-1"/>
            <a:ext cx="13009033" cy="975677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79F8EEA-1C12-78F7-3E68-B533B33F4355}"/>
              </a:ext>
            </a:extLst>
          </p:cNvPr>
          <p:cNvSpPr txBox="1"/>
          <p:nvPr/>
        </p:nvSpPr>
        <p:spPr>
          <a:xfrm>
            <a:off x="524942" y="485900"/>
            <a:ext cx="9721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chemeClr val="bg1"/>
                </a:solidFill>
              </a:rPr>
              <a:t>Das Selbstverständnis: Regionalität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ACE32F6-A218-D109-D27D-EFC23F289E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6578">
            <a:off x="3376018" y="1737423"/>
            <a:ext cx="7832149" cy="1108347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82714897"/>
      </p:ext>
    </p:extLst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7070" y="1349995"/>
            <a:ext cx="10464800" cy="693738"/>
          </a:xfrm>
        </p:spPr>
        <p:txBody>
          <a:bodyPr>
            <a:normAutofit/>
          </a:bodyPr>
          <a:lstStyle/>
          <a:p>
            <a:pPr>
              <a:defRPr/>
            </a:pPr>
            <a:endParaRPr lang="de-DE" sz="28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ＭＳ Ｐゴシック" pitchFamily="48" charset="-128"/>
            </a:endParaRP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F6F40DCF-12E0-201F-0647-6AEF0AA9BF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009033" cy="9756775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8C7A084-4211-762A-9BA7-5564F53DE1D1}"/>
              </a:ext>
            </a:extLst>
          </p:cNvPr>
          <p:cNvSpPr txBox="1"/>
          <p:nvPr/>
        </p:nvSpPr>
        <p:spPr>
          <a:xfrm>
            <a:off x="308918" y="474073"/>
            <a:ext cx="10873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chemeClr val="bg1"/>
                </a:solidFill>
              </a:rPr>
              <a:t>LEADER = Ideen, Akteure und Zusammenarbeit</a:t>
            </a:r>
          </a:p>
        </p:txBody>
      </p:sp>
    </p:spTree>
    <p:extLst>
      <p:ext uri="{BB962C8B-B14F-4D97-AF65-F5344CB8AC3E}">
        <p14:creationId xmlns:p14="http://schemas.microsoft.com/office/powerpoint/2010/main" val="2484686728"/>
      </p:ext>
    </p:extLst>
  </p:cSld>
  <p:clrMapOvr>
    <a:masterClrMapping/>
  </p:clrMapOvr>
  <p:transition spd="med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7070" y="1349995"/>
            <a:ext cx="10464800" cy="693738"/>
          </a:xfrm>
        </p:spPr>
        <p:txBody>
          <a:bodyPr>
            <a:normAutofit/>
          </a:bodyPr>
          <a:lstStyle/>
          <a:p>
            <a:pPr>
              <a:defRPr/>
            </a:pPr>
            <a:endParaRPr lang="de-DE" sz="28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ＭＳ Ｐゴシック" pitchFamily="48" charset="-128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8C7A084-4211-762A-9BA7-5564F53DE1D1}"/>
              </a:ext>
            </a:extLst>
          </p:cNvPr>
          <p:cNvSpPr txBox="1"/>
          <p:nvPr/>
        </p:nvSpPr>
        <p:spPr>
          <a:xfrm>
            <a:off x="308918" y="474073"/>
            <a:ext cx="10873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chemeClr val="bg1"/>
                </a:solidFill>
              </a:rPr>
              <a:t>LEADER = Ideen, Akteure und Zusammenarbeit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C92887E-C019-7D6B-7EE9-2BF6A6A15E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89692" cy="974798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3E6A0B3-286C-E463-6208-0389CDF80B87}"/>
              </a:ext>
            </a:extLst>
          </p:cNvPr>
          <p:cNvSpPr txBox="1"/>
          <p:nvPr/>
        </p:nvSpPr>
        <p:spPr>
          <a:xfrm>
            <a:off x="1245022" y="1349995"/>
            <a:ext cx="12881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chemeClr val="bg1"/>
                </a:solidFill>
              </a:rPr>
              <a:t>Vielen Dank für Ihre Aufmerksamkeit!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428D0DF-B3E0-B574-D235-300A936D5229}"/>
              </a:ext>
            </a:extLst>
          </p:cNvPr>
          <p:cNvSpPr txBox="1"/>
          <p:nvPr/>
        </p:nvSpPr>
        <p:spPr>
          <a:xfrm>
            <a:off x="9129898" y="5376751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SPESSARTregional</a:t>
            </a:r>
            <a:r>
              <a:rPr lang="de-DE" dirty="0">
                <a:solidFill>
                  <a:schemeClr val="bg1"/>
                </a:solidFill>
              </a:rPr>
              <a:t> e.V.</a:t>
            </a:r>
          </a:p>
          <a:p>
            <a:r>
              <a:rPr lang="de-DE" dirty="0">
                <a:solidFill>
                  <a:schemeClr val="bg1"/>
                </a:solidFill>
              </a:rPr>
              <a:t>Sabine </a:t>
            </a:r>
            <a:r>
              <a:rPr lang="de-DE" dirty="0" err="1">
                <a:solidFill>
                  <a:schemeClr val="bg1"/>
                </a:solidFill>
              </a:rPr>
              <a:t>Jennert</a:t>
            </a:r>
            <a:endParaRPr lang="de-DE" dirty="0">
              <a:solidFill>
                <a:schemeClr val="bg1"/>
              </a:solidFill>
            </a:endParaRPr>
          </a:p>
          <a:p>
            <a:r>
              <a:rPr lang="de-DE" dirty="0" err="1">
                <a:solidFill>
                  <a:schemeClr val="bg1"/>
                </a:solidFill>
              </a:rPr>
              <a:t>www.spessartregional.de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892707"/>
      </p:ext>
    </p:extLst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1323272-7D46-8FB9-F87D-ACE575F0D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9" y="-1"/>
            <a:ext cx="14008827" cy="9756775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A4982E20-FEC1-C369-F860-3AAA4335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26" y="413891"/>
            <a:ext cx="11702892" cy="1626129"/>
          </a:xfrm>
        </p:spPr>
        <p:txBody>
          <a:bodyPr>
            <a:normAutofit/>
          </a:bodyPr>
          <a:lstStyle/>
          <a:p>
            <a:r>
              <a:rPr lang="de-DE" sz="2800" dirty="0">
                <a:solidFill>
                  <a:schemeClr val="accent2">
                    <a:lumMod val="75000"/>
                  </a:schemeClr>
                </a:solidFill>
              </a:rPr>
              <a:t>LEADER-Region </a:t>
            </a:r>
            <a:r>
              <a:rPr lang="de-DE" sz="2800" dirty="0" err="1">
                <a:solidFill>
                  <a:schemeClr val="accent2">
                    <a:lumMod val="75000"/>
                  </a:schemeClr>
                </a:solidFill>
              </a:rPr>
              <a:t>SPESSARTregional</a:t>
            </a:r>
            <a:endParaRPr lang="de-DE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132547"/>
      </p:ext>
    </p:extLst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7070" y="1381065"/>
            <a:ext cx="10464800" cy="6937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DE" sz="28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ＭＳ Ｐゴシック" pitchFamily="48" charset="-128"/>
              </a:rPr>
              <a:t>Spessart … bekannt für seine Wälder</a:t>
            </a:r>
            <a:br>
              <a:rPr lang="de-DE" sz="28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ＭＳ Ｐゴシック" pitchFamily="48" charset="-128"/>
              </a:rPr>
            </a:br>
            <a:endParaRPr lang="de-DE" sz="28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ＭＳ Ｐゴシック" pitchFamily="48" charset="-128"/>
            </a:endParaRP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86101381-2C64-2925-ACEF-0CFEC33B0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130" y="2723"/>
            <a:ext cx="14594592" cy="9754052"/>
          </a:xfr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E3837297-5330-E235-3CB4-78E3191A8B79}"/>
              </a:ext>
            </a:extLst>
          </p:cNvPr>
          <p:cNvSpPr txBox="1"/>
          <p:nvPr/>
        </p:nvSpPr>
        <p:spPr>
          <a:xfrm>
            <a:off x="1173014" y="84594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chemeClr val="bg1"/>
                </a:solidFill>
              </a:rPr>
              <a:t>Spessart … wir können Wald!</a:t>
            </a:r>
          </a:p>
        </p:txBody>
      </p:sp>
    </p:spTree>
    <p:extLst>
      <p:ext uri="{BB962C8B-B14F-4D97-AF65-F5344CB8AC3E}">
        <p14:creationId xmlns:p14="http://schemas.microsoft.com/office/powerpoint/2010/main" val="3722276453"/>
      </p:ext>
    </p:extLst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7070" y="1381065"/>
            <a:ext cx="10464800" cy="6937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DE" sz="28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ＭＳ Ｐゴシック" pitchFamily="48" charset="-128"/>
              </a:rPr>
              <a:t/>
            </a:r>
            <a:br>
              <a:rPr lang="de-DE" sz="28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ＭＳ Ｐゴシック" pitchFamily="48" charset="-128"/>
              </a:rPr>
            </a:br>
            <a:endParaRPr lang="de-DE" sz="28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ＭＳ Ｐゴシック" pitchFamily="48" charset="-128"/>
            </a:endParaRP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D995BEC9-4292-9448-B5D5-521217EDA3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7" y="-1"/>
            <a:ext cx="14602855" cy="9756775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AD5A367-4B61-648D-0D3A-3CC4BA290CE7}"/>
              </a:ext>
            </a:extLst>
          </p:cNvPr>
          <p:cNvSpPr txBox="1"/>
          <p:nvPr/>
        </p:nvSpPr>
        <p:spPr>
          <a:xfrm>
            <a:off x="1173014" y="84594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chemeClr val="bg1"/>
                </a:solidFill>
              </a:rPr>
              <a:t>Können wir auch Wasser?</a:t>
            </a:r>
          </a:p>
        </p:txBody>
      </p:sp>
    </p:spTree>
    <p:extLst>
      <p:ext uri="{BB962C8B-B14F-4D97-AF65-F5344CB8AC3E}">
        <p14:creationId xmlns:p14="http://schemas.microsoft.com/office/powerpoint/2010/main" val="273026205"/>
      </p:ext>
    </p:extLst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Inhaltsplatzhalter 2"/>
          <p:cNvSpPr>
            <a:spLocks noGrp="1"/>
          </p:cNvSpPr>
          <p:nvPr>
            <p:ph idx="1"/>
          </p:nvPr>
        </p:nvSpPr>
        <p:spPr bwMode="auto">
          <a:xfrm>
            <a:off x="1677070" y="2214091"/>
            <a:ext cx="9937104" cy="705678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2400" dirty="0">
                <a:latin typeface="Arial" charset="0"/>
                <a:ea typeface="MS PGothic" charset="0"/>
              </a:rPr>
              <a:t>			</a:t>
            </a:r>
          </a:p>
          <a:p>
            <a:endParaRPr lang="de-DE" sz="2400" dirty="0">
              <a:latin typeface="Arial" charset="0"/>
              <a:ea typeface="MS PGothic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60B8A19-10CA-E433-0EA1-E6E69E2B79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130" y="-1"/>
            <a:ext cx="14602855" cy="975677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DA56205-805F-F0EA-461F-B8178B11E034}"/>
              </a:ext>
            </a:extLst>
          </p:cNvPr>
          <p:cNvSpPr txBox="1"/>
          <p:nvPr/>
        </p:nvSpPr>
        <p:spPr>
          <a:xfrm>
            <a:off x="1533054" y="819215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chemeClr val="bg1"/>
                </a:solidFill>
              </a:rPr>
              <a:t>JA!</a:t>
            </a:r>
          </a:p>
        </p:txBody>
      </p:sp>
    </p:spTree>
    <p:extLst>
      <p:ext uri="{BB962C8B-B14F-4D97-AF65-F5344CB8AC3E}">
        <p14:creationId xmlns:p14="http://schemas.microsoft.com/office/powerpoint/2010/main" val="3241284016"/>
      </p:ext>
    </p:extLst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Inhaltsplatzhalter 2"/>
          <p:cNvSpPr>
            <a:spLocks noGrp="1"/>
          </p:cNvSpPr>
          <p:nvPr>
            <p:ph idx="1"/>
          </p:nvPr>
        </p:nvSpPr>
        <p:spPr bwMode="auto">
          <a:xfrm>
            <a:off x="1677070" y="2214091"/>
            <a:ext cx="9937104" cy="705678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2400" dirty="0">
                <a:latin typeface="Arial" charset="0"/>
                <a:ea typeface="MS PGothic" charset="0"/>
              </a:rPr>
              <a:t>			</a:t>
            </a:r>
          </a:p>
          <a:p>
            <a:endParaRPr lang="de-DE" sz="2400" dirty="0">
              <a:latin typeface="Arial" charset="0"/>
              <a:ea typeface="MS PGothic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64330BE-AEE5-A339-9DE0-89457B0871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845577" cy="991894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B4081CF-1DAC-DBBD-37BC-8443063C82F0}"/>
              </a:ext>
            </a:extLst>
          </p:cNvPr>
          <p:cNvSpPr txBox="1"/>
          <p:nvPr/>
        </p:nvSpPr>
        <p:spPr>
          <a:xfrm>
            <a:off x="596950" y="3510235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chemeClr val="bg1"/>
                </a:solidFill>
              </a:rPr>
              <a:t>Die Idee: Lernen &amp; Erleben</a:t>
            </a:r>
          </a:p>
        </p:txBody>
      </p:sp>
    </p:spTree>
    <p:extLst>
      <p:ext uri="{BB962C8B-B14F-4D97-AF65-F5344CB8AC3E}">
        <p14:creationId xmlns:p14="http://schemas.microsoft.com/office/powerpoint/2010/main" val="3242527046"/>
      </p:ext>
    </p:extLst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12DAF973-C101-C2BC-7DC1-6CEAA9DED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02857" cy="9756776"/>
          </a:xfr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4EEDC989-2119-66EB-37F0-A2B5B67E7703}"/>
              </a:ext>
            </a:extLst>
          </p:cNvPr>
          <p:cNvSpPr txBox="1"/>
          <p:nvPr/>
        </p:nvSpPr>
        <p:spPr>
          <a:xfrm>
            <a:off x="524942" y="1854051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chemeClr val="bg1"/>
                </a:solidFill>
              </a:rPr>
              <a:t>Die Taktik: Schritt für Schritt</a:t>
            </a:r>
          </a:p>
        </p:txBody>
      </p:sp>
    </p:spTree>
    <p:extLst>
      <p:ext uri="{BB962C8B-B14F-4D97-AF65-F5344CB8AC3E}">
        <p14:creationId xmlns:p14="http://schemas.microsoft.com/office/powerpoint/2010/main" val="130262993"/>
      </p:ext>
    </p:extLst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Inhaltsplatzhalter 2"/>
          <p:cNvSpPr>
            <a:spLocks noGrp="1"/>
          </p:cNvSpPr>
          <p:nvPr>
            <p:ph idx="1"/>
          </p:nvPr>
        </p:nvSpPr>
        <p:spPr bwMode="auto">
          <a:xfrm>
            <a:off x="1677070" y="2214091"/>
            <a:ext cx="9937104" cy="705678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2400" dirty="0">
                <a:latin typeface="Arial" charset="0"/>
                <a:ea typeface="MS PGothic" charset="0"/>
              </a:rPr>
              <a:t>			</a:t>
            </a:r>
          </a:p>
          <a:p>
            <a:endParaRPr lang="de-DE" sz="2400" dirty="0">
              <a:latin typeface="Arial" charset="0"/>
              <a:ea typeface="MS PGothic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EC8355D-1152-7638-213F-D5862D013C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14579" cy="975677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637A7AA-D435-D376-9994-F677FA24AB73}"/>
              </a:ext>
            </a:extLst>
          </p:cNvPr>
          <p:cNvSpPr txBox="1"/>
          <p:nvPr/>
        </p:nvSpPr>
        <p:spPr>
          <a:xfrm>
            <a:off x="774195" y="6102523"/>
            <a:ext cx="12169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chemeClr val="bg1"/>
                </a:solidFill>
              </a:rPr>
              <a:t>Die </a:t>
            </a:r>
            <a:r>
              <a:rPr lang="de-DE" sz="4800" b="1" dirty="0" err="1">
                <a:solidFill>
                  <a:schemeClr val="bg1"/>
                </a:solidFill>
              </a:rPr>
              <a:t>Baumeister:innen</a:t>
            </a:r>
            <a:r>
              <a:rPr lang="de-DE" sz="4800" b="1" dirty="0">
                <a:solidFill>
                  <a:schemeClr val="bg1"/>
                </a:solidFill>
              </a:rPr>
              <a:t>: Gemeinsam!</a:t>
            </a:r>
          </a:p>
        </p:txBody>
      </p:sp>
    </p:spTree>
    <p:extLst>
      <p:ext uri="{BB962C8B-B14F-4D97-AF65-F5344CB8AC3E}">
        <p14:creationId xmlns:p14="http://schemas.microsoft.com/office/powerpoint/2010/main" val="2355986851"/>
      </p:ext>
    </p:extLst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Inhaltsplatzhalter 2"/>
          <p:cNvSpPr>
            <a:spLocks noGrp="1"/>
          </p:cNvSpPr>
          <p:nvPr>
            <p:ph idx="1"/>
          </p:nvPr>
        </p:nvSpPr>
        <p:spPr bwMode="auto">
          <a:xfrm>
            <a:off x="1677070" y="2214091"/>
            <a:ext cx="9937104" cy="705678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2400" dirty="0">
                <a:latin typeface="Arial" charset="0"/>
                <a:ea typeface="MS PGothic" charset="0"/>
              </a:rPr>
              <a:t>			</a:t>
            </a:r>
          </a:p>
          <a:p>
            <a:endParaRPr lang="de-DE" sz="2400" dirty="0">
              <a:latin typeface="Arial" charset="0"/>
              <a:ea typeface="MS PGothic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77D0A59-E781-87BF-F5AE-7984DA69EB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492" y="-34261"/>
            <a:ext cx="14665898" cy="979103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79F8EEA-1C12-78F7-3E68-B533B33F4355}"/>
              </a:ext>
            </a:extLst>
          </p:cNvPr>
          <p:cNvSpPr txBox="1"/>
          <p:nvPr/>
        </p:nvSpPr>
        <p:spPr>
          <a:xfrm>
            <a:off x="380926" y="282014"/>
            <a:ext cx="9721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chemeClr val="bg1"/>
                </a:solidFill>
              </a:rPr>
              <a:t>Die Finanzen: LEADER im Blick</a:t>
            </a:r>
          </a:p>
        </p:txBody>
      </p:sp>
    </p:spTree>
    <p:extLst>
      <p:ext uri="{BB962C8B-B14F-4D97-AF65-F5344CB8AC3E}">
        <p14:creationId xmlns:p14="http://schemas.microsoft.com/office/powerpoint/2010/main" val="3698700856"/>
      </p:ext>
    </p:extLst>
  </p:cSld>
  <p:clrMapOvr>
    <a:masterClrMapping/>
  </p:clrMapOvr>
  <p:transition spd="med">
    <p:dissolve/>
  </p:transition>
</p:sld>
</file>

<file path=ppt/theme/theme1.xml><?xml version="1.0" encoding="utf-8"?>
<a:theme xmlns:a="http://schemas.openxmlformats.org/drawingml/2006/main" name="Leere Präsentation">
  <a:themeElements>
    <a:clrScheme name="Benutzerdefiniert 1">
      <a:dk1>
        <a:srgbClr val="555555"/>
      </a:dk1>
      <a:lt1>
        <a:srgbClr val="FFFFFF"/>
      </a:lt1>
      <a:dk2>
        <a:srgbClr val="FFFFFF"/>
      </a:dk2>
      <a:lt2>
        <a:srgbClr val="F3F3F3"/>
      </a:lt2>
      <a:accent1>
        <a:srgbClr val="92928E"/>
      </a:accent1>
      <a:accent2>
        <a:srgbClr val="CE251D"/>
      </a:accent2>
      <a:accent3>
        <a:srgbClr val="69B033"/>
      </a:accent3>
      <a:accent4>
        <a:srgbClr val="018537"/>
      </a:accent4>
      <a:accent5>
        <a:srgbClr val="555555"/>
      </a:accent5>
      <a:accent6>
        <a:srgbClr val="FFFFFF"/>
      </a:accent6>
      <a:hlink>
        <a:srgbClr val="FFFFFF"/>
      </a:hlink>
      <a:folHlink>
        <a:srgbClr val="FFFFFF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28" charset="-128"/>
          </a:defRPr>
        </a:defPPr>
      </a:lstStyle>
    </a:lnDef>
  </a:objectDefaults>
  <a:extraClrSchemeLst>
    <a:extraClrScheme>
      <a:clrScheme name="Leere Präsentation 1">
        <a:dk1>
          <a:srgbClr val="767878"/>
        </a:dk1>
        <a:lt1>
          <a:srgbClr val="FFFFFF"/>
        </a:lt1>
        <a:dk2>
          <a:srgbClr val="D4003C"/>
        </a:dk2>
        <a:lt2>
          <a:srgbClr val="131313"/>
        </a:lt2>
        <a:accent1>
          <a:srgbClr val="FBE5EA"/>
        </a:accent1>
        <a:accent2>
          <a:srgbClr val="F3A9BB"/>
        </a:accent2>
        <a:accent3>
          <a:srgbClr val="FFFFFF"/>
        </a:accent3>
        <a:accent4>
          <a:srgbClr val="646565"/>
        </a:accent4>
        <a:accent5>
          <a:srgbClr val="FDF0F3"/>
        </a:accent5>
        <a:accent6>
          <a:srgbClr val="DC99A9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MacBookPro 200GB:Applications:Microsoft Office 2004:Vorlagen:Präsentationen:Designs:Europa</Template>
  <TotalTime>0</TotalTime>
  <Words>133</Words>
  <Application>Microsoft Office PowerPoint</Application>
  <PresentationFormat>Benutzerdefiniert</PresentationFormat>
  <Paragraphs>50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ＭＳ Ｐゴシック</vt:lpstr>
      <vt:lpstr>ＭＳ Ｐゴシック</vt:lpstr>
      <vt:lpstr>Arial</vt:lpstr>
      <vt:lpstr>Arial Narrow</vt:lpstr>
      <vt:lpstr>Leere Präsentation</vt:lpstr>
      <vt:lpstr>PowerPoint-Präsentation</vt:lpstr>
      <vt:lpstr>LEADER-Region SPESSARTregional</vt:lpstr>
      <vt:lpstr>Spessart … bekannt für seine Wälder </vt:lpstr>
      <vt:lpstr>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Fred Fussbroich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Fred Fussbroich</dc:creator>
  <cp:lastModifiedBy>Rosenkranz, Heike (STK)</cp:lastModifiedBy>
  <cp:revision>669</cp:revision>
  <cp:lastPrinted>2015-05-06T08:30:50Z</cp:lastPrinted>
  <dcterms:created xsi:type="dcterms:W3CDTF">2009-03-19T09:35:43Z</dcterms:created>
  <dcterms:modified xsi:type="dcterms:W3CDTF">2023-05-09T07:16:37Z</dcterms:modified>
</cp:coreProperties>
</file>