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0"/>
  </p:notesMasterIdLst>
  <p:sldIdLst>
    <p:sldId id="546" r:id="rId3"/>
    <p:sldId id="1593" r:id="rId4"/>
    <p:sldId id="1601" r:id="rId5"/>
    <p:sldId id="1598" r:id="rId6"/>
    <p:sldId id="1602" r:id="rId7"/>
    <p:sldId id="1594" r:id="rId8"/>
    <p:sldId id="1597" r:id="rId9"/>
    <p:sldId id="1587" r:id="rId10"/>
    <p:sldId id="1550" r:id="rId11"/>
    <p:sldId id="1548" r:id="rId12"/>
    <p:sldId id="1577" r:id="rId13"/>
    <p:sldId id="1576" r:id="rId14"/>
    <p:sldId id="1578" r:id="rId15"/>
    <p:sldId id="1582" r:id="rId16"/>
    <p:sldId id="1579" r:id="rId17"/>
    <p:sldId id="1581" r:id="rId18"/>
    <p:sldId id="578" r:id="rId19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8B3"/>
    <a:srgbClr val="D9DDEE"/>
    <a:srgbClr val="AEC712"/>
    <a:srgbClr val="C55769"/>
    <a:srgbClr val="FDF4B9"/>
    <a:srgbClr val="A0A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216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216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r">
              <a:defRPr sz="1300"/>
            </a:lvl1pPr>
          </a:lstStyle>
          <a:p>
            <a:fld id="{5CDB9E4B-7760-425F-B907-1D8E0342F48D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2" tIns="47786" rIns="95572" bIns="4778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5572" tIns="47786" rIns="95572" bIns="47786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60" cy="498214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60" cy="498214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r">
              <a:defRPr sz="1300"/>
            </a:lvl1pPr>
          </a:lstStyle>
          <a:p>
            <a:fld id="{7B78B258-295C-4D26-98BC-8BCD478661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1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3CEE7F1-1892-43DA-969D-A17DD702D1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562" y="462647"/>
            <a:ext cx="2319397" cy="1009880"/>
          </a:xfrm>
          <a:prstGeom prst="rect">
            <a:avLst/>
          </a:prstGeom>
        </p:spPr>
      </p:pic>
      <p:sp>
        <p:nvSpPr>
          <p:cNvPr id="9" name="Bildplatzhalter 2">
            <a:extLst>
              <a:ext uri="{FF2B5EF4-FFF2-40B4-BE49-F238E27FC236}">
                <a16:creationId xmlns:a16="http://schemas.microsoft.com/office/drawing/2014/main" id="{7E554BAB-F3D8-46F1-9EB2-2F338F7683F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647236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2DCB8C7-F659-415E-AD80-E60B1DE4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385" y="2506662"/>
            <a:ext cx="5115939" cy="4351338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3200">
                <a:solidFill>
                  <a:srgbClr val="0168B3"/>
                </a:solidFill>
                <a:latin typeface="+mj-lt"/>
              </a:defRPr>
            </a:lvl1pPr>
            <a:lvl2pPr marL="45720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>
                <a:solidFill>
                  <a:srgbClr val="0168B3"/>
                </a:solidFill>
                <a:latin typeface="+mj-lt"/>
              </a:defRPr>
            </a:lvl2pPr>
            <a:lvl3pPr marL="91440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>
                <a:solidFill>
                  <a:srgbClr val="0168B3"/>
                </a:solidFill>
                <a:latin typeface="+mj-lt"/>
              </a:defRPr>
            </a:lvl3pPr>
            <a:lvl4pPr marL="137160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>
                <a:solidFill>
                  <a:srgbClr val="0168B3"/>
                </a:solidFill>
                <a:latin typeface="+mj-lt"/>
              </a:defRPr>
            </a:lvl4pPr>
            <a:lvl5pPr marL="182880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>
                <a:solidFill>
                  <a:srgbClr val="0168B3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425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3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Agenda"/>
          <p:cNvSpPr>
            <a:spLocks noGrp="1"/>
          </p:cNvSpPr>
          <p:nvPr>
            <p:ph type="body" sz="quarter" idx="15"/>
          </p:nvPr>
        </p:nvSpPr>
        <p:spPr bwMode="gray">
          <a:xfrm>
            <a:off x="7806629" y="0"/>
            <a:ext cx="4385371" cy="6858000"/>
          </a:xfrm>
          <a:solidFill>
            <a:srgbClr val="2D6D70"/>
          </a:solidFill>
        </p:spPr>
        <p:txBody>
          <a:bodyPr lIns="540000" tIns="1512000" rIns="540000" bIns="1080000"/>
          <a:lstStyle>
            <a:lvl1pPr marL="360000" indent="-360000">
              <a:lnSpc>
                <a:spcPct val="80000"/>
              </a:lnSpc>
              <a:buFont typeface="+mj-lt"/>
              <a:buAutoNum type="arabicPeriod"/>
              <a:defRPr sz="2800">
                <a:solidFill>
                  <a:schemeClr val="bg1"/>
                </a:solidFill>
                <a:latin typeface="Bebas Neue" panose="020B0506020202020201" pitchFamily="34" charset="0"/>
              </a:defRPr>
            </a:lvl1pPr>
            <a:lvl2pPr marL="907200" indent="-457200">
              <a:buFont typeface="+mj-lt"/>
              <a:buAutoNum type="arabicPeriod"/>
              <a:defRPr sz="2800">
                <a:solidFill>
                  <a:schemeClr val="bg1"/>
                </a:solidFill>
                <a:latin typeface="Bebas Neue" panose="020B0506020202020201" pitchFamily="34" charset="0"/>
              </a:defRPr>
            </a:lvl2pPr>
            <a:lvl3pPr marL="1152900" indent="-342900">
              <a:buFont typeface="+mj-lt"/>
              <a:buAutoNum type="arabicPeriod"/>
              <a:defRPr sz="2400">
                <a:solidFill>
                  <a:schemeClr val="bg1"/>
                </a:solidFill>
                <a:latin typeface="Bebas Neue" panose="020B0506020202020201" pitchFamily="34" charset="0"/>
              </a:defRPr>
            </a:lvl3pPr>
            <a:lvl4pPr marL="1512900" indent="-342900">
              <a:buFont typeface="+mj-lt"/>
              <a:buAutoNum type="arabicPeriod"/>
              <a:defRPr sz="2000">
                <a:solidFill>
                  <a:schemeClr val="bg1"/>
                </a:solidFill>
                <a:latin typeface="Bebas Neue" panose="020B0506020202020201" pitchFamily="34" charset="0"/>
              </a:defRPr>
            </a:lvl4pPr>
            <a:lvl5pPr marL="1872900" indent="-342900">
              <a:buFont typeface="+mj-lt"/>
              <a:buAutoNum type="arabicPeriod"/>
              <a:defRPr sz="2000">
                <a:solidFill>
                  <a:schemeClr val="bg1"/>
                </a:solidFill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>
          <a:xfrm>
            <a:off x="540070" y="1512000"/>
            <a:ext cx="5346696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2"/>
          <p:cNvSpPr>
            <a:spLocks noGrp="1"/>
          </p:cNvSpPr>
          <p:nvPr>
            <p:ph sz="half" idx="2"/>
          </p:nvPr>
        </p:nvSpPr>
        <p:spPr>
          <a:xfrm>
            <a:off x="6304421" y="1512000"/>
            <a:ext cx="5346696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6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>
          <a:xfrm>
            <a:off x="540070" y="1512000"/>
            <a:ext cx="34204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2"/>
          <p:cNvSpPr>
            <a:spLocks noGrp="1"/>
          </p:cNvSpPr>
          <p:nvPr>
            <p:ph sz="half" idx="14"/>
          </p:nvPr>
        </p:nvSpPr>
        <p:spPr>
          <a:xfrm>
            <a:off x="4385371" y="1512000"/>
            <a:ext cx="34204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3"/>
          <p:cNvSpPr>
            <a:spLocks noGrp="1"/>
          </p:cNvSpPr>
          <p:nvPr>
            <p:ph sz="half" idx="2"/>
          </p:nvPr>
        </p:nvSpPr>
        <p:spPr>
          <a:xfrm>
            <a:off x="8230671" y="1512000"/>
            <a:ext cx="34204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Text 1"/>
          <p:cNvSpPr>
            <a:spLocks noGrp="1"/>
          </p:cNvSpPr>
          <p:nvPr>
            <p:ph type="body" idx="1"/>
          </p:nvPr>
        </p:nvSpPr>
        <p:spPr bwMode="gray">
          <a:xfrm>
            <a:off x="540070" y="1512000"/>
            <a:ext cx="5346696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1"/>
          <p:cNvSpPr>
            <a:spLocks noGrp="1"/>
          </p:cNvSpPr>
          <p:nvPr>
            <p:ph sz="half" idx="2"/>
          </p:nvPr>
        </p:nvSpPr>
        <p:spPr bwMode="gray">
          <a:xfrm>
            <a:off x="540070" y="1872000"/>
            <a:ext cx="5346696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2"/>
          <p:cNvSpPr>
            <a:spLocks noGrp="1"/>
          </p:cNvSpPr>
          <p:nvPr>
            <p:ph type="body" sz="quarter" idx="3"/>
          </p:nvPr>
        </p:nvSpPr>
        <p:spPr bwMode="gray">
          <a:xfrm>
            <a:off x="6304421" y="1512000"/>
            <a:ext cx="5346696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2"/>
          <p:cNvSpPr>
            <a:spLocks noGrp="1"/>
          </p:cNvSpPr>
          <p:nvPr>
            <p:ph sz="quarter" idx="4"/>
          </p:nvPr>
        </p:nvSpPr>
        <p:spPr bwMode="gray">
          <a:xfrm>
            <a:off x="6304421" y="1872000"/>
            <a:ext cx="5346696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8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540070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0" name="Text 1"/>
          <p:cNvSpPr>
            <a:spLocks noGrp="1"/>
          </p:cNvSpPr>
          <p:nvPr>
            <p:ph type="body" idx="15"/>
          </p:nvPr>
        </p:nvSpPr>
        <p:spPr bwMode="gray">
          <a:xfrm>
            <a:off x="540070" y="1512000"/>
            <a:ext cx="34204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 bwMode="gray">
          <a:xfrm>
            <a:off x="540070" y="1872000"/>
            <a:ext cx="3420445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2"/>
          <p:cNvSpPr>
            <a:spLocks noGrp="1"/>
          </p:cNvSpPr>
          <p:nvPr>
            <p:ph type="body" sz="quarter" idx="3"/>
          </p:nvPr>
        </p:nvSpPr>
        <p:spPr bwMode="gray">
          <a:xfrm>
            <a:off x="4385371" y="1512000"/>
            <a:ext cx="34204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2"/>
          <p:cNvSpPr>
            <a:spLocks noGrp="1"/>
          </p:cNvSpPr>
          <p:nvPr>
            <p:ph sz="half" idx="14"/>
          </p:nvPr>
        </p:nvSpPr>
        <p:spPr bwMode="gray">
          <a:xfrm>
            <a:off x="4385371" y="1872000"/>
            <a:ext cx="3420445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3"/>
          <p:cNvSpPr>
            <a:spLocks noGrp="1"/>
          </p:cNvSpPr>
          <p:nvPr>
            <p:ph type="body" sz="quarter" idx="16"/>
          </p:nvPr>
        </p:nvSpPr>
        <p:spPr bwMode="gray">
          <a:xfrm>
            <a:off x="8230671" y="1512000"/>
            <a:ext cx="34204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3"/>
          <p:cNvSpPr>
            <a:spLocks noGrp="1"/>
          </p:cNvSpPr>
          <p:nvPr>
            <p:ph sz="half" idx="2"/>
          </p:nvPr>
        </p:nvSpPr>
        <p:spPr bwMode="gray">
          <a:xfrm>
            <a:off x="8230671" y="1872000"/>
            <a:ext cx="3420445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6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4" name="Content 1"/>
          <p:cNvSpPr>
            <a:spLocks noGrp="1"/>
          </p:cNvSpPr>
          <p:nvPr>
            <p:ph sz="half" idx="2"/>
          </p:nvPr>
        </p:nvSpPr>
        <p:spPr bwMode="gray">
          <a:xfrm>
            <a:off x="540070" y="1512000"/>
            <a:ext cx="5346696" cy="192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2"/>
          <p:cNvSpPr>
            <a:spLocks noGrp="1"/>
          </p:cNvSpPr>
          <p:nvPr>
            <p:ph sz="quarter" idx="4"/>
          </p:nvPr>
        </p:nvSpPr>
        <p:spPr bwMode="gray">
          <a:xfrm>
            <a:off x="6304421" y="1512000"/>
            <a:ext cx="5346696" cy="192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3"/>
          <p:cNvSpPr>
            <a:spLocks noGrp="1"/>
          </p:cNvSpPr>
          <p:nvPr>
            <p:ph sz="half" idx="15"/>
          </p:nvPr>
        </p:nvSpPr>
        <p:spPr bwMode="gray">
          <a:xfrm>
            <a:off x="540070" y="3880800"/>
            <a:ext cx="5346696" cy="192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4"/>
          <p:cNvSpPr>
            <a:spLocks noGrp="1"/>
          </p:cNvSpPr>
          <p:nvPr>
            <p:ph sz="quarter" idx="17"/>
          </p:nvPr>
        </p:nvSpPr>
        <p:spPr bwMode="gray">
          <a:xfrm>
            <a:off x="6304421" y="3880800"/>
            <a:ext cx="5346696" cy="192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8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540070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0" name="Text 1"/>
          <p:cNvSpPr>
            <a:spLocks noGrp="1"/>
          </p:cNvSpPr>
          <p:nvPr>
            <p:ph type="body" idx="15"/>
          </p:nvPr>
        </p:nvSpPr>
        <p:spPr bwMode="gray">
          <a:xfrm>
            <a:off x="540070" y="1512000"/>
            <a:ext cx="34204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 bwMode="gray">
          <a:xfrm>
            <a:off x="540070" y="1872000"/>
            <a:ext cx="3420445" cy="156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ext 2"/>
          <p:cNvSpPr>
            <a:spLocks noGrp="1"/>
          </p:cNvSpPr>
          <p:nvPr>
            <p:ph type="body" idx="22"/>
          </p:nvPr>
        </p:nvSpPr>
        <p:spPr bwMode="gray">
          <a:xfrm>
            <a:off x="4385371" y="1512000"/>
            <a:ext cx="34204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Content 2"/>
          <p:cNvSpPr>
            <a:spLocks noGrp="1"/>
          </p:cNvSpPr>
          <p:nvPr>
            <p:ph sz="half" idx="21"/>
          </p:nvPr>
        </p:nvSpPr>
        <p:spPr bwMode="gray">
          <a:xfrm>
            <a:off x="4385371" y="1872000"/>
            <a:ext cx="3420445" cy="156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Text 3"/>
          <p:cNvSpPr>
            <a:spLocks noGrp="1"/>
          </p:cNvSpPr>
          <p:nvPr>
            <p:ph type="body" idx="26"/>
          </p:nvPr>
        </p:nvSpPr>
        <p:spPr bwMode="gray">
          <a:xfrm>
            <a:off x="8230671" y="1512000"/>
            <a:ext cx="34204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Content 3"/>
          <p:cNvSpPr>
            <a:spLocks noGrp="1"/>
          </p:cNvSpPr>
          <p:nvPr>
            <p:ph sz="half" idx="25"/>
          </p:nvPr>
        </p:nvSpPr>
        <p:spPr bwMode="gray">
          <a:xfrm>
            <a:off x="8230671" y="1872000"/>
            <a:ext cx="3420445" cy="156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Text 4"/>
          <p:cNvSpPr>
            <a:spLocks noGrp="1"/>
          </p:cNvSpPr>
          <p:nvPr>
            <p:ph type="body" idx="18"/>
          </p:nvPr>
        </p:nvSpPr>
        <p:spPr bwMode="gray">
          <a:xfrm>
            <a:off x="540070" y="3880800"/>
            <a:ext cx="34204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Content 4"/>
          <p:cNvSpPr>
            <a:spLocks noGrp="1"/>
          </p:cNvSpPr>
          <p:nvPr>
            <p:ph sz="half" idx="17"/>
          </p:nvPr>
        </p:nvSpPr>
        <p:spPr bwMode="gray">
          <a:xfrm>
            <a:off x="540070" y="4244400"/>
            <a:ext cx="3420445" cy="156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5"/>
          <p:cNvSpPr>
            <a:spLocks noGrp="1"/>
          </p:cNvSpPr>
          <p:nvPr>
            <p:ph type="body" idx="20"/>
          </p:nvPr>
        </p:nvSpPr>
        <p:spPr bwMode="gray">
          <a:xfrm>
            <a:off x="4385371" y="3880800"/>
            <a:ext cx="34204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Content 5"/>
          <p:cNvSpPr>
            <a:spLocks noGrp="1"/>
          </p:cNvSpPr>
          <p:nvPr>
            <p:ph sz="half" idx="19"/>
          </p:nvPr>
        </p:nvSpPr>
        <p:spPr bwMode="gray">
          <a:xfrm>
            <a:off x="4385371" y="4244400"/>
            <a:ext cx="3420445" cy="156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Text 6"/>
          <p:cNvSpPr>
            <a:spLocks noGrp="1"/>
          </p:cNvSpPr>
          <p:nvPr>
            <p:ph type="body" idx="24"/>
          </p:nvPr>
        </p:nvSpPr>
        <p:spPr bwMode="gray">
          <a:xfrm>
            <a:off x="8230671" y="3880800"/>
            <a:ext cx="34204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Content 6"/>
          <p:cNvSpPr>
            <a:spLocks noGrp="1"/>
          </p:cNvSpPr>
          <p:nvPr>
            <p:ph sz="half" idx="23"/>
          </p:nvPr>
        </p:nvSpPr>
        <p:spPr bwMode="gray">
          <a:xfrm>
            <a:off x="8230671" y="4240800"/>
            <a:ext cx="3420445" cy="156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72657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72657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2" name="Content 1"/>
          <p:cNvSpPr>
            <a:spLocks noGrp="1"/>
          </p:cNvSpPr>
          <p:nvPr>
            <p:ph sz="half" idx="2"/>
          </p:nvPr>
        </p:nvSpPr>
        <p:spPr bwMode="gray">
          <a:xfrm>
            <a:off x="540070" y="1512000"/>
            <a:ext cx="3420445" cy="192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2"/>
          <p:cNvSpPr>
            <a:spLocks noGrp="1"/>
          </p:cNvSpPr>
          <p:nvPr>
            <p:ph sz="quarter" idx="4"/>
          </p:nvPr>
        </p:nvSpPr>
        <p:spPr bwMode="gray">
          <a:xfrm>
            <a:off x="4385371" y="1512000"/>
            <a:ext cx="3420445" cy="192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3"/>
          <p:cNvSpPr>
            <a:spLocks noGrp="1"/>
          </p:cNvSpPr>
          <p:nvPr>
            <p:ph sz="half" idx="16"/>
          </p:nvPr>
        </p:nvSpPr>
        <p:spPr bwMode="gray">
          <a:xfrm>
            <a:off x="540070" y="3880800"/>
            <a:ext cx="3420445" cy="192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4"/>
          <p:cNvSpPr>
            <a:spLocks noGrp="1"/>
          </p:cNvSpPr>
          <p:nvPr>
            <p:ph sz="quarter" idx="17"/>
          </p:nvPr>
        </p:nvSpPr>
        <p:spPr bwMode="gray">
          <a:xfrm>
            <a:off x="4385371" y="3880800"/>
            <a:ext cx="3420445" cy="192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"/>
          <p:cNvSpPr>
            <a:spLocks noGrp="1"/>
          </p:cNvSpPr>
          <p:nvPr>
            <p:ph type="pic" sz="quarter" idx="15"/>
          </p:nvPr>
        </p:nvSpPr>
        <p:spPr bwMode="gray">
          <a:xfrm>
            <a:off x="8231484" y="0"/>
            <a:ext cx="3960516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Inhalt-Bild 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E92CE-48C9-48D9-B04D-108E6BFB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solidFill>
                  <a:srgbClr val="0168B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D6C2A-DD96-4BEC-852D-E5FE6C7C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7" y="1792310"/>
            <a:ext cx="5720542" cy="435133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Calibri" panose="020F050202020403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61C438-6881-4BE0-8DE4-A97A0BBD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3E335A-9B6C-4F52-ACE4-BDED0A72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5791" y="6356350"/>
            <a:ext cx="2743200" cy="365125"/>
          </a:xfrm>
        </p:spPr>
        <p:txBody>
          <a:bodyPr/>
          <a:lstStyle>
            <a:lvl1pPr>
              <a:defRPr sz="1600">
                <a:solidFill>
                  <a:srgbClr val="0168B3"/>
                </a:solidFill>
              </a:defRPr>
            </a:lvl1pPr>
          </a:lstStyle>
          <a:p>
            <a:fld id="{76034617-86BC-43F9-A378-3994B09A646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509F7836-39D1-4FAA-95DD-FB12533E554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284192" y="1957996"/>
            <a:ext cx="3625132" cy="3359619"/>
          </a:xfrm>
          <a:ln w="762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9D68CBC-AD59-40D4-ACFF-B1B32655A7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1144" y="4273666"/>
            <a:ext cx="2722927" cy="54580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de-DE" dirty="0"/>
              <a:t>Mastertextformat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49AC165-6BE9-B7BC-CB86-D0D8F9FE192F}"/>
              </a:ext>
            </a:extLst>
          </p:cNvPr>
          <p:cNvGrpSpPr/>
          <p:nvPr userDrawn="1"/>
        </p:nvGrpSpPr>
        <p:grpSpPr>
          <a:xfrm>
            <a:off x="828991" y="6020970"/>
            <a:ext cx="7526847" cy="818154"/>
            <a:chOff x="66608" y="0"/>
            <a:chExt cx="6220677" cy="735062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09C0B9FB-5514-C7F6-4ABC-CF08D956D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8521" y="0"/>
              <a:ext cx="5398764" cy="7350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39BEB03-BB08-A949-105F-36F9A38A9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8" y="201520"/>
              <a:ext cx="870016" cy="378678"/>
            </a:xfrm>
            <a:prstGeom prst="rect">
              <a:avLst/>
            </a:prstGeom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F9536B9E-ED41-C162-D344-BE7AFE5EA0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192" y="6208033"/>
            <a:ext cx="1071646" cy="51752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E7F5165-F0CC-41F4-19C9-F8241EF4CC4A}"/>
              </a:ext>
            </a:extLst>
          </p:cNvPr>
          <p:cNvSpPr/>
          <p:nvPr userDrawn="1"/>
        </p:nvSpPr>
        <p:spPr>
          <a:xfrm>
            <a:off x="1997448" y="6162158"/>
            <a:ext cx="1002406" cy="504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8F2517C-F44A-97D1-E9F3-4B8C7B4F15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689" y="6294225"/>
            <a:ext cx="849165" cy="3235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2BCFA6-71B3-6A32-BC28-D2CA95C94E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91" y="6058129"/>
            <a:ext cx="7607441" cy="16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7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/>
          </p:nvPr>
        </p:nvSpPr>
        <p:spPr bwMode="gray">
          <a:xfrm>
            <a:off x="720094" y="1872000"/>
            <a:ext cx="3060398" cy="30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Content 1"/>
          <p:cNvSpPr>
            <a:spLocks noGrp="1"/>
          </p:cNvSpPr>
          <p:nvPr>
            <p:ph sz="half" idx="19"/>
          </p:nvPr>
        </p:nvSpPr>
        <p:spPr>
          <a:xfrm>
            <a:off x="540070" y="5288400"/>
            <a:ext cx="3420445" cy="522000"/>
          </a:xfrm>
        </p:spPr>
        <p:txBody>
          <a:bodyPr/>
          <a:lstStyle>
            <a:lvl1pPr marL="0" indent="0" algn="ctr">
              <a:buNone/>
              <a:defRPr sz="2200">
                <a:latin typeface="+mj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2"/>
          <p:cNvSpPr>
            <a:spLocks noGrp="1"/>
          </p:cNvSpPr>
          <p:nvPr>
            <p:ph type="pic" sz="quarter" idx="26"/>
          </p:nvPr>
        </p:nvSpPr>
        <p:spPr bwMode="gray">
          <a:xfrm>
            <a:off x="4565394" y="1872000"/>
            <a:ext cx="3060398" cy="30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2" name="Content 2"/>
          <p:cNvSpPr>
            <a:spLocks noGrp="1"/>
          </p:cNvSpPr>
          <p:nvPr>
            <p:ph sz="half" idx="21"/>
          </p:nvPr>
        </p:nvSpPr>
        <p:spPr>
          <a:xfrm>
            <a:off x="4385371" y="5288400"/>
            <a:ext cx="3420445" cy="522000"/>
          </a:xfrm>
        </p:spPr>
        <p:txBody>
          <a:bodyPr/>
          <a:lstStyle>
            <a:lvl1pPr marL="0" indent="0" algn="ctr">
              <a:buNone/>
              <a:defRPr sz="2200">
                <a:latin typeface="+mj-lt"/>
              </a:defRPr>
            </a:lvl1pPr>
            <a:lvl2pPr marL="450000" indent="0">
              <a:buNone/>
              <a:defRPr sz="2000">
                <a:latin typeface="+mj-lt"/>
              </a:defRPr>
            </a:lvl2pPr>
            <a:lvl3pPr marL="810000" indent="0">
              <a:buNone/>
              <a:defRPr sz="1800">
                <a:latin typeface="+mj-lt"/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3"/>
          <p:cNvSpPr>
            <a:spLocks noGrp="1"/>
          </p:cNvSpPr>
          <p:nvPr>
            <p:ph type="pic" sz="quarter" idx="27"/>
          </p:nvPr>
        </p:nvSpPr>
        <p:spPr bwMode="gray">
          <a:xfrm>
            <a:off x="8410695" y="1872000"/>
            <a:ext cx="3060398" cy="30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1" name="Content 3"/>
          <p:cNvSpPr>
            <a:spLocks noGrp="1"/>
          </p:cNvSpPr>
          <p:nvPr>
            <p:ph sz="half" idx="25"/>
          </p:nvPr>
        </p:nvSpPr>
        <p:spPr>
          <a:xfrm>
            <a:off x="8230671" y="5288400"/>
            <a:ext cx="3420445" cy="522000"/>
          </a:xfrm>
        </p:spPr>
        <p:txBody>
          <a:bodyPr/>
          <a:lstStyle>
            <a:lvl1pPr marL="0" indent="0" algn="ctr">
              <a:buNone/>
              <a:defRPr sz="2200">
                <a:latin typeface="+mj-lt"/>
              </a:defRPr>
            </a:lvl1pPr>
            <a:lvl2pPr marL="450000" indent="0">
              <a:buNone/>
              <a:defRPr sz="2000">
                <a:latin typeface="+mj-lt"/>
              </a:defRPr>
            </a:lvl2pPr>
            <a:lvl3pPr marL="810000" indent="0">
              <a:buNone/>
              <a:defRPr sz="1800">
                <a:latin typeface="+mj-lt"/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/>
          </p:nvPr>
        </p:nvSpPr>
        <p:spPr bwMode="gray">
          <a:xfrm>
            <a:off x="657085" y="1872000"/>
            <a:ext cx="1872244" cy="1872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4" name="Content 1"/>
          <p:cNvSpPr>
            <a:spLocks noGrp="1"/>
          </p:cNvSpPr>
          <p:nvPr>
            <p:ph sz="half" idx="19"/>
          </p:nvPr>
        </p:nvSpPr>
        <p:spPr>
          <a:xfrm>
            <a:off x="540070" y="4097800"/>
            <a:ext cx="2106274" cy="171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2"/>
          <p:cNvSpPr>
            <a:spLocks noGrp="1"/>
          </p:cNvSpPr>
          <p:nvPr>
            <p:ph type="pic" sz="quarter" idx="26"/>
          </p:nvPr>
        </p:nvSpPr>
        <p:spPr bwMode="gray">
          <a:xfrm>
            <a:off x="2908278" y="1872000"/>
            <a:ext cx="1872244" cy="1872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5" name="Content 2"/>
          <p:cNvSpPr>
            <a:spLocks noGrp="1"/>
          </p:cNvSpPr>
          <p:nvPr>
            <p:ph sz="half" idx="21"/>
          </p:nvPr>
        </p:nvSpPr>
        <p:spPr>
          <a:xfrm>
            <a:off x="2791263" y="4097800"/>
            <a:ext cx="2106274" cy="1713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Picture 3"/>
          <p:cNvSpPr>
            <a:spLocks noGrp="1"/>
          </p:cNvSpPr>
          <p:nvPr>
            <p:ph type="pic" sz="quarter" idx="30"/>
          </p:nvPr>
        </p:nvSpPr>
        <p:spPr bwMode="gray">
          <a:xfrm>
            <a:off x="5159471" y="1872000"/>
            <a:ext cx="1872244" cy="1872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57" name="Content 3"/>
          <p:cNvSpPr>
            <a:spLocks noGrp="1"/>
          </p:cNvSpPr>
          <p:nvPr>
            <p:ph sz="half" idx="29"/>
          </p:nvPr>
        </p:nvSpPr>
        <p:spPr>
          <a:xfrm>
            <a:off x="5042456" y="4097800"/>
            <a:ext cx="2106274" cy="1713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4"/>
          <p:cNvSpPr>
            <a:spLocks noGrp="1"/>
          </p:cNvSpPr>
          <p:nvPr>
            <p:ph type="pic" sz="quarter" idx="28"/>
          </p:nvPr>
        </p:nvSpPr>
        <p:spPr bwMode="gray">
          <a:xfrm>
            <a:off x="7410664" y="1872000"/>
            <a:ext cx="1872244" cy="1872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8" name="Content 4"/>
          <p:cNvSpPr>
            <a:spLocks noGrp="1"/>
          </p:cNvSpPr>
          <p:nvPr>
            <p:ph sz="half" idx="23"/>
          </p:nvPr>
        </p:nvSpPr>
        <p:spPr>
          <a:xfrm>
            <a:off x="7293649" y="4097800"/>
            <a:ext cx="2106274" cy="1713600"/>
          </a:xfrm>
        </p:spPr>
        <p:txBody>
          <a:bodyPr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5"/>
          <p:cNvSpPr>
            <a:spLocks noGrp="1"/>
          </p:cNvSpPr>
          <p:nvPr>
            <p:ph type="pic" sz="quarter" idx="27"/>
          </p:nvPr>
        </p:nvSpPr>
        <p:spPr bwMode="gray">
          <a:xfrm>
            <a:off x="9661858" y="1872000"/>
            <a:ext cx="1872244" cy="1872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9" name="Content 5"/>
          <p:cNvSpPr>
            <a:spLocks noGrp="1"/>
          </p:cNvSpPr>
          <p:nvPr>
            <p:ph sz="half" idx="25"/>
          </p:nvPr>
        </p:nvSpPr>
        <p:spPr>
          <a:xfrm>
            <a:off x="9544843" y="4097800"/>
            <a:ext cx="2106274" cy="1713600"/>
          </a:xfrm>
        </p:spPr>
        <p:txBody>
          <a:bodyPr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72657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72657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0" name="Text"/>
          <p:cNvSpPr>
            <a:spLocks noGrp="1"/>
          </p:cNvSpPr>
          <p:nvPr>
            <p:ph type="body" sz="quarter" idx="16"/>
          </p:nvPr>
        </p:nvSpPr>
        <p:spPr bwMode="gray">
          <a:xfrm>
            <a:off x="8231484" y="0"/>
            <a:ext cx="3960516" cy="6858000"/>
          </a:xfrm>
          <a:solidFill>
            <a:srgbClr val="2D6D70"/>
          </a:solidFill>
        </p:spPr>
        <p:txBody>
          <a:bodyPr lIns="540000" tIns="1512000" rIns="54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/>
          </p:nvPr>
        </p:nvSpPr>
        <p:spPr>
          <a:xfrm>
            <a:off x="540070" y="1512000"/>
            <a:ext cx="7265746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540070" y="1512000"/>
            <a:ext cx="11111046" cy="30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"/>
          <p:cNvSpPr>
            <a:spLocks noGrp="1"/>
          </p:cNvSpPr>
          <p:nvPr>
            <p:ph idx="15"/>
          </p:nvPr>
        </p:nvSpPr>
        <p:spPr bwMode="gray">
          <a:xfrm>
            <a:off x="1200" y="4572000"/>
            <a:ext cx="12191187" cy="2286000"/>
          </a:xfrm>
          <a:solidFill>
            <a:srgbClr val="2D6D70"/>
          </a:solidFill>
        </p:spPr>
        <p:txBody>
          <a:bodyPr lIns="540000" tIns="180000" rIns="540000" bIns="180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530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"/>
          </p:nvPr>
        </p:nvSpPr>
        <p:spPr>
          <a:xfrm>
            <a:off x="1933452" y="1512000"/>
            <a:ext cx="9717665" cy="42984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10210929" y="608400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3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Inhalt blau-Bild rund Kas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E92CE-48C9-48D9-B04D-108E6BFB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solidFill>
                  <a:srgbClr val="0168B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D6C2A-DD96-4BEC-852D-E5FE6C7C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2400">
                <a:solidFill>
                  <a:srgbClr val="0168B3"/>
                </a:solidFill>
              </a:defRPr>
            </a:lvl1pPr>
            <a:lvl2pPr marL="45720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2400">
                <a:solidFill>
                  <a:srgbClr val="0168B3"/>
                </a:solidFill>
              </a:defRPr>
            </a:lvl2pPr>
            <a:lvl3pPr marL="91440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2400">
                <a:solidFill>
                  <a:srgbClr val="0168B3"/>
                </a:solidFill>
              </a:defRPr>
            </a:lvl3pPr>
            <a:lvl4pPr marL="137160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2400">
                <a:solidFill>
                  <a:srgbClr val="0168B3"/>
                </a:solidFill>
              </a:defRPr>
            </a:lvl4pPr>
            <a:lvl5pPr marL="182880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2400">
                <a:solidFill>
                  <a:srgbClr val="0168B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FEA098-F58C-4AD9-9A64-A36AB184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1C3A-99C6-41B4-9AD7-8C08074C9474}" type="datetime1">
              <a:rPr lang="de-DE" smtClean="0"/>
              <a:t>02.05.2023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61C438-6881-4BE0-8DE4-A97A0BBD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3E335A-9B6C-4F52-ACE4-BDED0A72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5791" y="6356350"/>
            <a:ext cx="2743200" cy="365125"/>
          </a:xfrm>
        </p:spPr>
        <p:txBody>
          <a:bodyPr/>
          <a:lstStyle>
            <a:lvl1pPr>
              <a:defRPr sz="1600">
                <a:solidFill>
                  <a:srgbClr val="0168B3"/>
                </a:solidFill>
              </a:defRPr>
            </a:lvl1pPr>
          </a:lstStyle>
          <a:p>
            <a:fld id="{76034617-86BC-43F9-A378-3994B09A646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509F7836-39D1-4FAA-95DD-FB12533E554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091058" y="1999560"/>
            <a:ext cx="3625132" cy="3359619"/>
          </a:xfrm>
          <a:ln w="762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CF486EB-C260-4D5E-B7B3-D5901675FE1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765595" y="4961040"/>
            <a:ext cx="5385318" cy="796277"/>
          </a:xfrm>
          <a:prstGeom prst="roundRect">
            <a:avLst/>
          </a:prstGeom>
          <a:solidFill>
            <a:srgbClr val="D9DDEE"/>
          </a:solidFill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3200">
                <a:solidFill>
                  <a:srgbClr val="0168B3"/>
                </a:solidFill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Calibri" panose="020F050202020403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701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Inhalt-Bild  eck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E92CE-48C9-48D9-B04D-108E6BFB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620" y="339339"/>
            <a:ext cx="10515600" cy="1325563"/>
          </a:xfrm>
        </p:spPr>
        <p:txBody>
          <a:bodyPr>
            <a:noAutofit/>
          </a:bodyPr>
          <a:lstStyle>
            <a:lvl1pPr>
              <a:defRPr sz="3200">
                <a:solidFill>
                  <a:srgbClr val="0168B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D6C2A-DD96-4BEC-852D-E5FE6C7C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620" y="1999375"/>
            <a:ext cx="5257800" cy="435133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Calibri" panose="020F050202020403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FEA098-F58C-4AD9-9A64-A36AB184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1C3A-99C6-41B4-9AD7-8C08074C9474}" type="datetime1">
              <a:rPr lang="de-DE" smtClean="0"/>
              <a:t>02.05.2023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61C438-6881-4BE0-8DE4-A97A0BBD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3E335A-9B6C-4F52-ACE4-BDED0A72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5791" y="6356350"/>
            <a:ext cx="2743200" cy="365125"/>
          </a:xfrm>
        </p:spPr>
        <p:txBody>
          <a:bodyPr/>
          <a:lstStyle>
            <a:lvl1pPr>
              <a:defRPr sz="1600">
                <a:solidFill>
                  <a:srgbClr val="0168B3"/>
                </a:solidFill>
              </a:defRPr>
            </a:lvl1pPr>
          </a:lstStyle>
          <a:p>
            <a:fld id="{76034617-86BC-43F9-A378-3994B09A646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39331BE6-1F6C-42CB-8EB4-18C131C3EF7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497321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6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Inhalt-Bild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73F6E1-E5AE-4F65-89D0-8ABF8F0F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4FB8-3DE1-4FCD-8C12-5DE50967E8B6}" type="datetime1">
              <a:rPr lang="de-DE" smtClean="0"/>
              <a:t>02.05.2023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EF96A6-62F9-4904-8F6A-67FAA5FC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6DF0B1-53D0-45A3-8A08-37A82071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218BEDC3-9BFF-412F-B1DF-A6E042245E0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15208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647D490-A4A0-4FBA-9958-5A075B4A8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2898"/>
            <a:ext cx="12192000" cy="1194318"/>
          </a:xfrm>
          <a:solidFill>
            <a:srgbClr val="D9DDEE"/>
          </a:solidFill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3200">
                <a:solidFill>
                  <a:srgbClr val="0168B3"/>
                </a:solidFill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Calibri" panose="020F050202020403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B0BECA5-0C75-4AA5-A3E1-D15731259C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1588" y="3013787"/>
            <a:ext cx="7223449" cy="3088433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Calibri" panose="020F050202020403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E684EE36-B2ED-4B73-9FF1-813525189D5B}"/>
              </a:ext>
            </a:extLst>
          </p:cNvPr>
          <p:cNvSpPr txBox="1">
            <a:spLocks/>
          </p:cNvSpPr>
          <p:nvPr userDrawn="1"/>
        </p:nvSpPr>
        <p:spPr>
          <a:xfrm>
            <a:off x="90957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600" kern="1200">
                <a:solidFill>
                  <a:srgbClr val="0168B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34617-86BC-43F9-A378-3994B09A646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41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Inhalt-Bilder-blauer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E92CE-48C9-48D9-B04D-108E6BFB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solidFill>
                  <a:srgbClr val="0168B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D6C2A-DD96-4BEC-852D-E5FE6C7C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2441445"/>
            <a:ext cx="2595466" cy="796277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Calibri" panose="020F050202020403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FEA098-F58C-4AD9-9A64-A36AB184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1C3A-99C6-41B4-9AD7-8C08074C9474}" type="datetime1">
              <a:rPr lang="de-DE" smtClean="0"/>
              <a:t>02.05.2023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61C438-6881-4BE0-8DE4-A97A0BBD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3E335A-9B6C-4F52-ACE4-BDED0A72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5791" y="6356350"/>
            <a:ext cx="2743200" cy="365125"/>
          </a:xfrm>
        </p:spPr>
        <p:txBody>
          <a:bodyPr/>
          <a:lstStyle>
            <a:lvl1pPr>
              <a:defRPr sz="1600">
                <a:solidFill>
                  <a:srgbClr val="0168B3"/>
                </a:solidFill>
              </a:defRPr>
            </a:lvl1pPr>
          </a:lstStyle>
          <a:p>
            <a:fld id="{76034617-86BC-43F9-A378-3994B09A646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509F7836-39D1-4FAA-95DD-FB12533E554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12067" y="3620279"/>
            <a:ext cx="2595466" cy="1409521"/>
          </a:xfrm>
          <a:ln w="762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81EFBBF-4C2A-48C4-94F3-EBCBC893F7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11082" y="2441445"/>
            <a:ext cx="2595466" cy="796277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Calibri" panose="020F050202020403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EF6AD787-51BF-4FEE-B891-81D5ED0D8D6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3911082" y="3498381"/>
            <a:ext cx="2595466" cy="1409521"/>
          </a:xfrm>
          <a:ln w="762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581ED5-11B9-41C1-B379-E62001E0F99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158134" y="2441445"/>
            <a:ext cx="2595466" cy="796277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Calibri" panose="020F050202020403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CDB87446-7D50-4802-A247-7575AD348A4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158134" y="3498381"/>
            <a:ext cx="2595466" cy="1409521"/>
          </a:xfrm>
          <a:ln w="762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3F567DAD-7976-455E-A326-FB95A288F99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8980" y="4907902"/>
            <a:ext cx="5385318" cy="796277"/>
          </a:xfrm>
          <a:prstGeom prst="roundRect">
            <a:avLst/>
          </a:prstGeom>
          <a:solidFill>
            <a:srgbClr val="D9DDEE"/>
          </a:solidFill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3200">
                <a:solidFill>
                  <a:srgbClr val="0168B3"/>
                </a:solidFill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Calibri" panose="020F050202020403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498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Inhalt-Grafik&amp;Pikto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E92CE-48C9-48D9-B04D-108E6BFB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solidFill>
                  <a:srgbClr val="0168B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D6C2A-DD96-4BEC-852D-E5FE6C7C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3514" cy="435133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Calibri" panose="020F050202020403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FEA098-F58C-4AD9-9A64-A36AB184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1C3A-99C6-41B4-9AD7-8C08074C9474}" type="datetime1">
              <a:rPr lang="de-DE" smtClean="0"/>
              <a:t>02.05.2023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61C438-6881-4BE0-8DE4-A97A0BBD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3E335A-9B6C-4F52-ACE4-BDED0A72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5791" y="6356350"/>
            <a:ext cx="2743200" cy="365125"/>
          </a:xfrm>
        </p:spPr>
        <p:txBody>
          <a:bodyPr/>
          <a:lstStyle>
            <a:lvl1pPr>
              <a:defRPr sz="1600">
                <a:solidFill>
                  <a:srgbClr val="0168B3"/>
                </a:solidFill>
              </a:defRPr>
            </a:lvl1pPr>
          </a:lstStyle>
          <a:p>
            <a:fld id="{76034617-86BC-43F9-A378-3994B09A646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ADB45DF-7F0E-4592-9056-ACF796D876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7927" y="1825625"/>
            <a:ext cx="4713514" cy="4351338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Calibri" panose="020F050202020403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19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r"/>
          <p:cNvSpPr/>
          <p:nvPr userDrawn="1"/>
        </p:nvSpPr>
        <p:spPr bwMode="ltGray">
          <a:xfrm>
            <a:off x="1" y="5816600"/>
            <a:ext cx="12192000" cy="1044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gray">
          <a:xfrm>
            <a:off x="1055343" y="0"/>
            <a:ext cx="10081312" cy="3744000"/>
          </a:xfr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defRPr sz="8800">
                <a:solidFill>
                  <a:srgbClr val="FFFFFF"/>
                </a:solidFill>
                <a:latin typeface="Bebas Neue" panose="020B050602020202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 bwMode="gray">
          <a:xfrm>
            <a:off x="1055343" y="3744000"/>
            <a:ext cx="10081312" cy="2070000"/>
          </a:xfrm>
        </p:spPr>
        <p:txBody>
          <a:bodyPr/>
          <a:lstStyle>
            <a:lvl1pPr marL="0" indent="0" algn="l">
              <a:buNone/>
              <a:defRPr sz="4400">
                <a:solidFill>
                  <a:srgbClr val="B2B2B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>
          <a:xfrm>
            <a:off x="10210929" y="6270610"/>
            <a:ext cx="1440187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17358E3-5779-42ED-851B-6E0EADD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A197CF-80D0-4376-A8F5-82D27F805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539AC-65A0-45C5-9BEC-9A6712783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58F0-20B7-4A5A-ABDF-2B4141C54DBE}" type="datetime1">
              <a:rPr lang="de-DE" smtClean="0"/>
              <a:t>02.05.2023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85E62A-6711-46F5-8745-566910D03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12AEFC-4CC6-4123-8EE9-6B70E89B9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34617-86BC-43F9-A378-3994B09A6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0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1" r:id="rId4"/>
    <p:sldLayoutId id="2147483651" r:id="rId5"/>
    <p:sldLayoutId id="2147483660" r:id="rId6"/>
    <p:sldLayoutId id="214748366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40070" y="1512000"/>
            <a:ext cx="11111046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935312" y="6084000"/>
            <a:ext cx="432056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540070" y="6084000"/>
            <a:ext cx="90011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2CEFE82-39F2-4F47-8A0C-D5AB3496FA5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F90F272-A058-49DF-BFB5-57B63472E630}"/>
              </a:ext>
            </a:extLst>
          </p:cNvPr>
          <p:cNvSpPr/>
          <p:nvPr userDrawn="1"/>
        </p:nvSpPr>
        <p:spPr>
          <a:xfrm>
            <a:off x="1" y="6422388"/>
            <a:ext cx="12192000" cy="52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LEADER </a:t>
            </a:r>
            <a:r>
              <a:rPr lang="de-DE" sz="10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GießenerLand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2023-2027, IfR Institut für Regionalmanagement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 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Seite </a:t>
            </a:r>
            <a:fld id="{163F44C4-2D48-40C6-8FD3-ED91BD78563B}" type="slidenum">
              <a:rPr lang="de-DE" sz="100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pPr marL="0" marR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DE" sz="10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genda">
            <a:extLst>
              <a:ext uri="{FF2B5EF4-FFF2-40B4-BE49-F238E27FC236}">
                <a16:creationId xmlns:a16="http://schemas.microsoft.com/office/drawing/2014/main" id="{C2719DE0-2697-4664-B417-0BB4B083016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" y="5565082"/>
            <a:ext cx="12192000" cy="798980"/>
          </a:xfrm>
          <a:prstGeom prst="rect">
            <a:avLst/>
          </a:prstGeom>
          <a:solidFill>
            <a:srgbClr val="2D6D70"/>
          </a:solidFill>
        </p:spPr>
        <p:txBody>
          <a:bodyPr lIns="540000" tIns="1512000" rIns="540000" bIns="1080000"/>
          <a:lstStyle>
            <a:lvl1pPr marL="360000" indent="-3600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 sz="2800" kern="1200">
                <a:solidFill>
                  <a:schemeClr val="bg1"/>
                </a:solidFill>
                <a:latin typeface="Bebas Neue" panose="020B0506020202020201" pitchFamily="34" charset="0"/>
                <a:ea typeface="+mn-ea"/>
                <a:cs typeface="+mn-cs"/>
              </a:defRPr>
            </a:lvl1pPr>
            <a:lvl2pPr marL="907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 sz="2800" kern="1200">
                <a:solidFill>
                  <a:schemeClr val="bg1"/>
                </a:solidFill>
                <a:latin typeface="Bebas Neue" panose="020B0506020202020201" pitchFamily="34" charset="0"/>
                <a:ea typeface="+mn-ea"/>
                <a:cs typeface="+mn-cs"/>
              </a:defRPr>
            </a:lvl2pPr>
            <a:lvl3pPr marL="115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 sz="2400" kern="1200">
                <a:solidFill>
                  <a:schemeClr val="bg1"/>
                </a:solidFill>
                <a:latin typeface="Bebas Neue" panose="020B0506020202020201" pitchFamily="34" charset="0"/>
                <a:ea typeface="+mn-ea"/>
                <a:cs typeface="+mn-cs"/>
              </a:defRPr>
            </a:lvl3pPr>
            <a:lvl4pPr marL="151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 sz="2000" kern="1200">
                <a:solidFill>
                  <a:schemeClr val="bg1"/>
                </a:solidFill>
                <a:latin typeface="Bebas Neue" panose="020B0506020202020201" pitchFamily="34" charset="0"/>
                <a:ea typeface="+mn-ea"/>
                <a:cs typeface="+mn-cs"/>
              </a:defRPr>
            </a:lvl4pPr>
            <a:lvl5pPr marL="187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 sz="2000" kern="1200">
                <a:solidFill>
                  <a:schemeClr val="bg1"/>
                </a:solidFill>
                <a:latin typeface="Bebas Neue" panose="020B0506020202020201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015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ma-kommunen-hessen.de/klimaschutz-massnahmen-details.html?show=71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ergiegenossenschaft-erfurtshausen.de/" TargetMode="External"/><Relationship Id="rId4" Type="http://schemas.openxmlformats.org/officeDocument/2006/relationships/hyperlink" Target="https://www.marburg-biedenkopf.de/dienste_und_leistungen/kreisverwaltung_landkreis/heckenmanagement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essenerland.de/projekte" TargetMode="External"/><Relationship Id="rId7" Type="http://schemas.openxmlformats.org/officeDocument/2006/relationships/hyperlink" Target="https://www.asg-goe.de/zeitschrift-aktuell.s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etzwerk-laendlicher-raum.de/fileadmin/Redaktion/Seiten/Service/Publikationen/LandInForm/LiF_Spezial" TargetMode="External"/><Relationship Id="rId5" Type="http://schemas.openxmlformats.org/officeDocument/2006/relationships/hyperlink" Target="https://www.hr-fernsehen.de/sendungen-a-z/alle-wetter/index.html" TargetMode="External"/><Relationship Id="rId4" Type="http://schemas.openxmlformats.org/officeDocument/2006/relationships/hyperlink" Target="mailto:region@giessenerland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9A3F4557-0368-459A-8311-E17BF5DF426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177" y="-531278"/>
            <a:ext cx="6978992" cy="7920556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0678E0-2984-4AA5-91FA-BEE510639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217" y="3723293"/>
            <a:ext cx="4596801" cy="934001"/>
          </a:xfrm>
        </p:spPr>
        <p:txBody>
          <a:bodyPr>
            <a:normAutofit fontScale="92500" lnSpcReduction="20000"/>
          </a:bodyPr>
          <a:lstStyle/>
          <a:p>
            <a:r>
              <a:rPr lang="de-DE" sz="2100" dirty="0"/>
              <a:t>Modellvorhaben </a:t>
            </a:r>
            <a:br>
              <a:rPr lang="de-DE" sz="2100" dirty="0"/>
            </a:br>
            <a:r>
              <a:rPr lang="de-DE" sz="2100" dirty="0"/>
              <a:t>Mittelhessisches Schnittgutmanagement </a:t>
            </a:r>
            <a:br>
              <a:rPr lang="de-DE" sz="2100" dirty="0"/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EU-Förderkonferenz am 11. Mai 2023</a:t>
            </a:r>
            <a:endParaRPr lang="de-DE" sz="2100" dirty="0"/>
          </a:p>
          <a:p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E6AE8EE-2973-4EBD-8046-BA307FE7EDFF}"/>
              </a:ext>
            </a:extLst>
          </p:cNvPr>
          <p:cNvSpPr txBox="1">
            <a:spLocks/>
          </p:cNvSpPr>
          <p:nvPr/>
        </p:nvSpPr>
        <p:spPr>
          <a:xfrm>
            <a:off x="6974217" y="2760487"/>
            <a:ext cx="3366196" cy="66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3200" kern="1200">
                <a:solidFill>
                  <a:srgbClr val="0168B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2400" kern="1200">
                <a:solidFill>
                  <a:srgbClr val="0168B3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2000" kern="1200">
                <a:solidFill>
                  <a:srgbClr val="0168B3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1800" kern="1200">
                <a:solidFill>
                  <a:srgbClr val="0168B3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1800" kern="1200">
                <a:solidFill>
                  <a:srgbClr val="0168B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Das Heckenprojekt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C921ED-E678-4052-B081-CDFA8819C7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384" y="3606232"/>
            <a:ext cx="4305920" cy="6829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C70D927-2969-48E5-F259-6EBD562CA0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1488" y="5802594"/>
            <a:ext cx="6193388" cy="775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5334747-F6B3-00AC-C47B-610994DA017B}"/>
              </a:ext>
            </a:extLst>
          </p:cNvPr>
          <p:cNvSpPr txBox="1">
            <a:spLocks/>
          </p:cNvSpPr>
          <p:nvPr/>
        </p:nvSpPr>
        <p:spPr>
          <a:xfrm>
            <a:off x="6974217" y="4566915"/>
            <a:ext cx="5630137" cy="145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3200" kern="1200">
                <a:solidFill>
                  <a:srgbClr val="0168B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2400" kern="1200">
                <a:solidFill>
                  <a:srgbClr val="0168B3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2000" kern="1200">
                <a:solidFill>
                  <a:srgbClr val="0168B3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1800" kern="1200">
                <a:solidFill>
                  <a:srgbClr val="0168B3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Tx/>
              <a:buNone/>
              <a:defRPr sz="1800" kern="1200">
                <a:solidFill>
                  <a:srgbClr val="0168B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DE" sz="1800" dirty="0"/>
            </a:br>
            <a:r>
              <a:rPr lang="de-DE" sz="1800" dirty="0"/>
              <a:t>Anette Kurth, Region GießenerLand </a:t>
            </a:r>
            <a:br>
              <a:rPr lang="de-DE" sz="1800" dirty="0"/>
            </a:br>
            <a:r>
              <a:rPr lang="de-DE" sz="1800" dirty="0"/>
              <a:t>Peter Momper, </a:t>
            </a:r>
            <a:r>
              <a:rPr lang="de-DE" sz="1800"/>
              <a:t>Region GießenerLand</a:t>
            </a:r>
            <a:br>
              <a:rPr lang="de-DE" sz="1800" dirty="0"/>
            </a:br>
            <a:r>
              <a:rPr lang="de-DE" sz="1800" dirty="0"/>
              <a:t>Bernd Riehl, Energiegenossenschaft </a:t>
            </a:r>
            <a:r>
              <a:rPr lang="de-DE" sz="1800" dirty="0" err="1"/>
              <a:t>Erfurtshausen</a:t>
            </a:r>
            <a:endParaRPr lang="de-DE" sz="1800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9EA5D6D-9576-2B55-A1A5-515B75A794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721" y="5892973"/>
            <a:ext cx="1056155" cy="51004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A93271E-73EC-8C5E-74E0-24CD7343D1CA}"/>
              </a:ext>
            </a:extLst>
          </p:cNvPr>
          <p:cNvSpPr/>
          <p:nvPr/>
        </p:nvSpPr>
        <p:spPr>
          <a:xfrm>
            <a:off x="5892463" y="5874308"/>
            <a:ext cx="939407" cy="577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8AF10EC-97DC-3E67-F1FC-4C0B7EBDEA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824" y="6060950"/>
            <a:ext cx="897710" cy="3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3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F110E-D611-4DB6-86D4-5CD816EC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Das Heckenprojekt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BF61F4-855B-4C84-B47D-45C51E67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5787F0-5323-4962-8FFD-DBF6A4DFB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54" y="1448067"/>
            <a:ext cx="9715856" cy="154102"/>
          </a:xfrm>
          <a:prstGeom prst="rect">
            <a:avLst/>
          </a:prstGeom>
        </p:spPr>
      </p:pic>
      <p:pic>
        <p:nvPicPr>
          <p:cNvPr id="7" name="Bildplatzhalter 8">
            <a:extLst>
              <a:ext uri="{FF2B5EF4-FFF2-40B4-BE49-F238E27FC236}">
                <a16:creationId xmlns:a16="http://schemas.microsoft.com/office/drawing/2014/main" id="{647A5CBC-B21F-D6F7-3A6F-32954DCE78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414" y="1969529"/>
            <a:ext cx="4298302" cy="4298302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E6FB467-F521-5BFC-755B-7E0E44C2F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54" y="2155143"/>
            <a:ext cx="5847826" cy="2245709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wollten wir erreichen: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Klimaschutz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Naturschutz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Regionale Stoffkreisläufe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Vorbereitung Anpassungsmaßnahmen an den Klimawandel</a:t>
            </a: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Durchdachte Umsetzungsmaßnahmen ermöglichen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Vorgriff auf das Handlungsfeld Bioökonomie der aktuellen Förderperiode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Bildplatzhalter 8">
            <a:extLst>
              <a:ext uri="{FF2B5EF4-FFF2-40B4-BE49-F238E27FC236}">
                <a16:creationId xmlns:a16="http://schemas.microsoft.com/office/drawing/2014/main" id="{C2E82029-B498-AE80-2E8A-A2CC78A625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606" y="1602169"/>
            <a:ext cx="2604220" cy="2604220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0664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8">
            <a:extLst>
              <a:ext uri="{FF2B5EF4-FFF2-40B4-BE49-F238E27FC236}">
                <a16:creationId xmlns:a16="http://schemas.microsoft.com/office/drawing/2014/main" id="{53771410-EA69-8EB0-C2EE-4B90B6F95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591" y="926367"/>
            <a:ext cx="4967953" cy="4967953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BF61F4-855B-4C84-B47D-45C51E67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5787F0-5323-4962-8FFD-DBF6A4DFB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44" y="1053032"/>
            <a:ext cx="9715856" cy="154102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6D74CA9-00DA-AB3D-54D7-B74C0855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54" y="1385887"/>
            <a:ext cx="4951157" cy="4164463"/>
          </a:xfrm>
        </p:spPr>
        <p:txBody>
          <a:bodyPr/>
          <a:lstStyle/>
          <a:p>
            <a:pPr marL="69850" indent="0">
              <a:spcBef>
                <a:spcPct val="20000"/>
              </a:spcBef>
              <a:buClr>
                <a:schemeClr val="accent1"/>
              </a:buClr>
              <a:buSzPct val="76000"/>
              <a:buNone/>
            </a:pPr>
            <a:r>
              <a:rPr lang="de-DE" dirty="0"/>
              <a:t>1. Projektphase 2012-2015 (Bioenergie-Region Mittelhessen)</a:t>
            </a:r>
            <a:endParaRPr lang="de-DE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69850" indent="0">
              <a:spcBef>
                <a:spcPct val="20000"/>
              </a:spcBef>
              <a:buClr>
                <a:schemeClr val="accent1"/>
              </a:buClr>
              <a:buSzPct val="76000"/>
              <a:buNone/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Ermöglicht durch LEADER</a:t>
            </a:r>
          </a:p>
          <a:p>
            <a:pPr marL="69850" indent="0">
              <a:spcBef>
                <a:spcPct val="20000"/>
              </a:spcBef>
              <a:buClr>
                <a:schemeClr val="accent1"/>
              </a:buClr>
              <a:buSzPct val="76000"/>
              <a:buNone/>
            </a:pP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Grunddatenerhebung auf Teilflä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chen</a:t>
            </a: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Heckenkartierung, Probeschnitte, Ertragsprognosen, Öffentlichkeitsarbeit</a:t>
            </a:r>
          </a:p>
          <a:p>
            <a:pPr marL="69850" indent="0">
              <a:spcBef>
                <a:spcPct val="20000"/>
              </a:spcBef>
              <a:buClr>
                <a:schemeClr val="accent1"/>
              </a:buClr>
              <a:buSzPct val="76000"/>
              <a:buNone/>
            </a:pPr>
            <a:r>
              <a:rPr lang="de-DE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Ergebnis: Der Ertrag der Pflegemaßnahmen ist abhängig vom Heckentyp:</a:t>
            </a:r>
          </a:p>
          <a:p>
            <a:pPr marL="69850" indent="0">
              <a:spcBef>
                <a:spcPct val="20000"/>
              </a:spcBef>
              <a:buClr>
                <a:schemeClr val="accent1"/>
              </a:buClr>
              <a:buSzPct val="76000"/>
              <a:buNone/>
            </a:pPr>
            <a:r>
              <a:rPr lang="de-DE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 100m zwischen 15srm (Niederhecke) bis &gt; 80srm (Hochhecke mit Baumanteilen)</a:t>
            </a:r>
          </a:p>
          <a:p>
            <a:pPr marL="69850" indent="0">
              <a:spcBef>
                <a:spcPct val="20000"/>
              </a:spcBef>
              <a:buClr>
                <a:schemeClr val="accent1"/>
              </a:buClr>
              <a:buSzPct val="76000"/>
              <a:buNone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durchschnittlicher</a:t>
            </a:r>
            <a:r>
              <a:rPr lang="de-DE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Ertrag: 35 </a:t>
            </a:r>
            <a:r>
              <a:rPr lang="de-DE" sz="1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srm</a:t>
            </a:r>
            <a:r>
              <a:rPr lang="de-DE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/100m = 25 MWh/100m= </a:t>
            </a:r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2.500l Heizöläquivalente* /100m</a:t>
            </a:r>
          </a:p>
          <a:p>
            <a:pPr marL="69850" indent="0">
              <a:spcBef>
                <a:spcPct val="20000"/>
              </a:spcBef>
              <a:buClr>
                <a:schemeClr val="accent1"/>
              </a:buClr>
              <a:buSzPct val="76000"/>
              <a:buNone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9850" indent="0">
              <a:spcBef>
                <a:spcPct val="20000"/>
              </a:spcBef>
              <a:buClr>
                <a:schemeClr val="accent1"/>
              </a:buClr>
              <a:buSzPct val="76000"/>
              <a:buNone/>
            </a:pPr>
            <a:endParaRPr lang="de-DE" sz="1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1D32912-0C64-8C82-35FA-E0F66B309E10}"/>
              </a:ext>
            </a:extLst>
          </p:cNvPr>
          <p:cNvSpPr txBox="1"/>
          <p:nvPr/>
        </p:nvSpPr>
        <p:spPr>
          <a:xfrm>
            <a:off x="383309" y="5678304"/>
            <a:ext cx="3394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" indent="0">
              <a:spcBef>
                <a:spcPct val="20000"/>
              </a:spcBef>
              <a:buClr>
                <a:schemeClr val="accent1"/>
              </a:buClr>
              <a:buSzPct val="76000"/>
              <a:buNone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 1 Schüttraummeter (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srm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= 780 kWh (WG 30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A958AD7-C271-488A-474D-38FBFB66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>
            <a:noAutofit/>
          </a:bodyPr>
          <a:lstStyle/>
          <a:p>
            <a:r>
              <a:rPr lang="de-DE" dirty="0"/>
              <a:t>Das Heckenprojekt - Projektphasen</a:t>
            </a:r>
          </a:p>
        </p:txBody>
      </p:sp>
    </p:spTree>
    <p:extLst>
      <p:ext uri="{BB962C8B-B14F-4D97-AF65-F5344CB8AC3E}">
        <p14:creationId xmlns:p14="http://schemas.microsoft.com/office/powerpoint/2010/main" val="262441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BF61F4-855B-4C84-B47D-45C51E67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5791" y="6122670"/>
            <a:ext cx="2743200" cy="365125"/>
          </a:xfrm>
        </p:spPr>
        <p:txBody>
          <a:bodyPr/>
          <a:lstStyle/>
          <a:p>
            <a:fld id="{76034617-86BC-43F9-A378-3994B09A6465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7024B2F-705A-3508-8FD0-4C3F346EC530}"/>
              </a:ext>
            </a:extLst>
          </p:cNvPr>
          <p:cNvSpPr txBox="1">
            <a:spLocks/>
          </p:cNvSpPr>
          <p:nvPr/>
        </p:nvSpPr>
        <p:spPr>
          <a:xfrm>
            <a:off x="838200" y="1643378"/>
            <a:ext cx="854331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Calibri" panose="020F050202020403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>
              <a:buFont typeface="Arial" panose="020B0604020202020204" pitchFamily="34" charset="0"/>
              <a:buNone/>
            </a:pPr>
            <a:r>
              <a:rPr lang="de-DE" b="1" dirty="0"/>
              <a:t>Inhalte</a:t>
            </a:r>
          </a:p>
          <a:p>
            <a:pPr marL="69850" indent="0">
              <a:buFont typeface="Arial" panose="020B0604020202020204" pitchFamily="34" charset="0"/>
              <a:buNone/>
            </a:pPr>
            <a:r>
              <a:rPr lang="de-DE" b="1" dirty="0"/>
              <a:t>Bestimmung des Status Quo:</a:t>
            </a:r>
          </a:p>
          <a:p>
            <a:pPr marL="355600" indent="-285750"/>
            <a:r>
              <a:rPr lang="de-DE" dirty="0"/>
              <a:t>Flächendeckende Erfassung und Darstellung vorh. Freilandhecken und Feldholzinseln (GIS-basierte Analyse über Hessische Biotopkartierung und Digitales Landschaftsmodell/Basis DLM)</a:t>
            </a:r>
          </a:p>
          <a:p>
            <a:pPr marL="355600" indent="-285750"/>
            <a:r>
              <a:rPr lang="de-DE" dirty="0"/>
              <a:t>Potenzialbetrachtungen Schnittgutmengen über eine naturschutzfachliche Pflege </a:t>
            </a:r>
          </a:p>
          <a:p>
            <a:pPr marL="355600" indent="-285750"/>
            <a:r>
              <a:rPr lang="de-DE" dirty="0" err="1"/>
              <a:t>Akteursanalysen</a:t>
            </a:r>
            <a:r>
              <a:rPr lang="de-DE" dirty="0"/>
              <a:t>, Interessenslagen, wie wird das Schnittgut derzeit verwendet?</a:t>
            </a:r>
          </a:p>
          <a:p>
            <a:pPr marL="355600" indent="-285750">
              <a:spcAft>
                <a:spcPts val="1200"/>
              </a:spcAft>
            </a:pPr>
            <a:r>
              <a:rPr lang="de-DE" dirty="0"/>
              <a:t>Bestandsanalyse Feuerungsstätten und Wärmesenken (Möglichkeiten des Materialeinsatzes)</a:t>
            </a:r>
          </a:p>
          <a:p>
            <a:pPr marL="69850" indent="0">
              <a:buNone/>
            </a:pPr>
            <a:r>
              <a:rPr lang="de-DE" sz="1800" b="1" dirty="0"/>
              <a:t>Erwartete Projektergebnisse:</a:t>
            </a:r>
          </a:p>
          <a:p>
            <a:pPr marL="355600" indent="-285750"/>
            <a:r>
              <a:rPr lang="de-DE" sz="1800" dirty="0"/>
              <a:t>Datengrundlage für Umsetzungen vor Ort</a:t>
            </a:r>
          </a:p>
          <a:p>
            <a:pPr marL="355600" indent="-285750"/>
            <a:r>
              <a:rPr lang="de-DE" sz="1800" dirty="0"/>
              <a:t>Konzeptidee für die Einrichtung eines Heckenmanagements</a:t>
            </a:r>
          </a:p>
          <a:p>
            <a:pPr marL="69850" indent="0">
              <a:buFont typeface="Arial" panose="020B0604020202020204" pitchFamily="34" charset="0"/>
              <a:buNone/>
            </a:pPr>
            <a:r>
              <a:rPr lang="de-DE" dirty="0"/>
              <a:t>Aktuell: Konzept für die Neuanpflanzung von Hecken</a:t>
            </a:r>
          </a:p>
          <a:p>
            <a:pPr marL="355600" indent="-285750"/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FE6F214-D3FC-6FA6-A945-BDEDDC2C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44" y="1053032"/>
            <a:ext cx="9715856" cy="154102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DFB23A1E-E754-4486-277C-1B96990C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>
            <a:noAutofit/>
          </a:bodyPr>
          <a:lstStyle/>
          <a:p>
            <a:pPr marL="69850" indent="0">
              <a:buClr>
                <a:schemeClr val="accent1"/>
              </a:buClr>
              <a:buSzPct val="76000"/>
            </a:pPr>
            <a:r>
              <a:rPr lang="de-DE" dirty="0"/>
              <a:t>2. Projektphase 2017/2018: LEADER Kooperationsprojekt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34696E9-5E70-DC91-D578-2FC3512E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4745" y="2716732"/>
            <a:ext cx="523396" cy="33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id:image001.png@01CF9D29.87156520">
            <a:extLst>
              <a:ext uri="{FF2B5EF4-FFF2-40B4-BE49-F238E27FC236}">
                <a16:creationId xmlns:a16="http://schemas.microsoft.com/office/drawing/2014/main" id="{4EECBF6E-41F9-BF55-AD4C-4422E30E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4606" y="3805917"/>
            <a:ext cx="627315" cy="37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2AACD49-1E43-C4A4-CBD6-97EED7EDD01C}"/>
              </a:ext>
            </a:extLst>
          </p:cNvPr>
          <p:cNvSpPr txBox="1"/>
          <p:nvPr/>
        </p:nvSpPr>
        <p:spPr>
          <a:xfrm>
            <a:off x="9841832" y="3164373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AC </a:t>
            </a:r>
            <a:r>
              <a:rPr lang="de-DE" sz="1000" dirty="0" err="1"/>
              <a:t>Consult</a:t>
            </a:r>
            <a:r>
              <a:rPr lang="de-DE" sz="1000" dirty="0"/>
              <a:t> &amp; Engineering GmbH, </a:t>
            </a:r>
            <a:br>
              <a:rPr lang="de-DE" sz="1000" dirty="0"/>
            </a:br>
            <a:r>
              <a:rPr lang="de-DE" sz="1000" dirty="0"/>
              <a:t>Dipl. Ing. Dipl. </a:t>
            </a:r>
            <a:r>
              <a:rPr lang="de-DE" sz="1000" dirty="0" err="1"/>
              <a:t>Biol</a:t>
            </a:r>
            <a:r>
              <a:rPr lang="de-DE" sz="1000" dirty="0"/>
              <a:t> Peter Momper,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1767CC-30DC-D26C-9806-035FFBF5A723}"/>
              </a:ext>
            </a:extLst>
          </p:cNvPr>
          <p:cNvSpPr txBox="1"/>
          <p:nvPr/>
        </p:nvSpPr>
        <p:spPr>
          <a:xfrm>
            <a:off x="9841832" y="4375604"/>
            <a:ext cx="22619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Witzenhausen</a:t>
            </a:r>
            <a:r>
              <a:rPr lang="de-DE" sz="1000" dirty="0"/>
              <a:t>-Institut</a:t>
            </a:r>
          </a:p>
          <a:p>
            <a:r>
              <a:rPr lang="de-DE" sz="1000" dirty="0"/>
              <a:t>für Abfall, Umwelt und Energie GmbH</a:t>
            </a:r>
          </a:p>
          <a:p>
            <a:r>
              <a:rPr lang="de-DE" sz="1000" dirty="0"/>
              <a:t>Dr. Felix Richter</a:t>
            </a:r>
          </a:p>
          <a:p>
            <a:r>
              <a:rPr lang="de-DE" sz="1000" dirty="0"/>
              <a:t>Projektingenieur Abfall-, Ressourcen- &amp; Energiewirtschaft</a:t>
            </a:r>
          </a:p>
        </p:txBody>
      </p:sp>
    </p:spTree>
    <p:extLst>
      <p:ext uri="{BB962C8B-B14F-4D97-AF65-F5344CB8AC3E}">
        <p14:creationId xmlns:p14="http://schemas.microsoft.com/office/powerpoint/2010/main" val="155040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58C145-816F-B7CF-D2CB-6CD07445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20E3910-1834-E39E-382C-D8CEF33856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34" y="1458973"/>
            <a:ext cx="5162956" cy="395855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D533A73-189E-634B-2FC0-35CC5112A1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065" y="1458972"/>
            <a:ext cx="5162956" cy="395855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2AE28F2-EDCA-1DB1-19CB-A79CBD1CC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44" y="1053032"/>
            <a:ext cx="9715856" cy="154102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783B188C-5F80-79D0-DE85-1B8CF1F9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>
            <a:noAutofit/>
          </a:bodyPr>
          <a:lstStyle/>
          <a:p>
            <a:r>
              <a:rPr lang="de-DE" dirty="0"/>
              <a:t>Bestandsanalyse-Freilandhecken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F5D92E7-BD20-09BD-429F-ECEB569030B8}"/>
              </a:ext>
            </a:extLst>
          </p:cNvPr>
          <p:cNvSpPr txBox="1"/>
          <p:nvPr/>
        </p:nvSpPr>
        <p:spPr>
          <a:xfrm>
            <a:off x="6066375" y="5531190"/>
            <a:ext cx="212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oder 43.000 MWh/a</a:t>
            </a:r>
          </a:p>
        </p:txBody>
      </p:sp>
    </p:spTree>
    <p:extLst>
      <p:ext uri="{BB962C8B-B14F-4D97-AF65-F5344CB8AC3E}">
        <p14:creationId xmlns:p14="http://schemas.microsoft.com/office/powerpoint/2010/main" val="284710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67194F-DB1E-2FAA-3BF4-6B17812F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0BE34D-1344-485B-39B7-DEC6DFDCEA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290695"/>
            <a:ext cx="6136105" cy="451427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58965DA-101D-7875-E57A-730DACDBF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44" y="1053032"/>
            <a:ext cx="9715856" cy="15410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B1CA5EA7-BF48-F4E5-FACE-F26AB3B1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>
            <a:noAutofit/>
          </a:bodyPr>
          <a:lstStyle/>
          <a:p>
            <a:r>
              <a:rPr lang="de-DE" dirty="0"/>
              <a:t>Potenziale in fünf Landkreisen/6 LEADER-Regionen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6120D42-2B90-2E9A-15A9-9932EF2CD31D}"/>
              </a:ext>
            </a:extLst>
          </p:cNvPr>
          <p:cNvSpPr txBox="1"/>
          <p:nvPr/>
        </p:nvSpPr>
        <p:spPr>
          <a:xfrm>
            <a:off x="231071" y="1361236"/>
            <a:ext cx="5255329" cy="467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">
              <a:lnSpc>
                <a:spcPct val="114000"/>
              </a:lnSpc>
              <a:buClr>
                <a:srgbClr val="0168B3"/>
              </a:buClr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Theoretisches Gesamtpotenzial an Schnittgut aus der naturschutzfachlichen Pflege von Hecken, Feld-gehölzen incl. Streuobstwiesen und holzigem Grüngut (Abfallwirtschaft) in 6 LEADER-Regionen:</a:t>
            </a:r>
          </a:p>
          <a:p>
            <a:endParaRPr lang="de-DE" dirty="0"/>
          </a:p>
          <a:p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372.900 </a:t>
            </a:r>
            <a:r>
              <a:rPr lang="de-DE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Srm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/a  oder 261.000 MWh/a</a:t>
            </a:r>
          </a:p>
          <a:p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oder 26 Mio. Liter </a:t>
            </a:r>
            <a:r>
              <a:rPr lang="de-DE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Heizöläquiv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./a</a:t>
            </a:r>
          </a:p>
          <a:p>
            <a:endParaRPr lang="de-DE" sz="2400" b="1" dirty="0"/>
          </a:p>
          <a:p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Achtung! </a:t>
            </a:r>
          </a:p>
          <a:p>
            <a:pPr marL="69850">
              <a:lnSpc>
                <a:spcPct val="114000"/>
              </a:lnSpc>
              <a:buClr>
                <a:srgbClr val="0168B3"/>
              </a:buClr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 beachten: Hemmnisse in der praktischen Verwertung wie, naturschutzfachliche (Verbleib von Totholz auf der Fläche), abfallrechtliche, immissionsschutzrechtliche und ökonomische Hemmnisse </a:t>
            </a:r>
          </a:p>
        </p:txBody>
      </p:sp>
    </p:spTree>
    <p:extLst>
      <p:ext uri="{BB962C8B-B14F-4D97-AF65-F5344CB8AC3E}">
        <p14:creationId xmlns:p14="http://schemas.microsoft.com/office/powerpoint/2010/main" val="198820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94481A-3C85-0EAC-5F3D-CFDBCF37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9B2572-EC5C-56C6-BD03-613C3F0AA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229829"/>
            <a:ext cx="4892040" cy="46229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3C002F4-3EC9-F232-0C2E-88C690FF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44" y="1053032"/>
            <a:ext cx="9715856" cy="154102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7E49705-370B-7B58-E267-8D9E5F75C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>
            <a:noAutofit/>
          </a:bodyPr>
          <a:lstStyle/>
          <a:p>
            <a:r>
              <a:rPr lang="de-DE" dirty="0"/>
              <a:t>Dörfer mit vielen alten Öl- und Gasöfen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F78BF9-EE91-7712-2916-00D673A35238}"/>
              </a:ext>
            </a:extLst>
          </p:cNvPr>
          <p:cNvSpPr txBox="1"/>
          <p:nvPr/>
        </p:nvSpPr>
        <p:spPr>
          <a:xfrm>
            <a:off x="5767983" y="1184485"/>
            <a:ext cx="6512324" cy="491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Dörfliches Ofenkataster zur Identifikation potenzieller Wärmesenken, 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(Bsp. LEADER-Region </a:t>
            </a:r>
            <a:r>
              <a:rPr lang="de-DE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Mrb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Land und Burgwald-Ederbergland)</a:t>
            </a:r>
          </a:p>
          <a:p>
            <a:pPr marL="355600" indent="-285750">
              <a:lnSpc>
                <a:spcPct val="114000"/>
              </a:lnSpc>
              <a:spcAft>
                <a:spcPts val="800"/>
              </a:spcAft>
              <a:buClr>
                <a:srgbClr val="0168B3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Auswertung des dörflichen Wärmeverbrauchs auf Basis von Schornsteinfegerdaten (Heizleistung, Alter, Brennstoff)</a:t>
            </a:r>
          </a:p>
          <a:p>
            <a:pPr marL="355600" indent="-285750">
              <a:lnSpc>
                <a:spcPct val="114000"/>
              </a:lnSpc>
              <a:spcAft>
                <a:spcPts val="800"/>
              </a:spcAft>
              <a:buClr>
                <a:srgbClr val="0168B3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Dörfer mit einem hohen Versorgungsgrad ÖL und Gas (&gt;90%) und alten Öfen sind potenzielle Wärmesenken für die Versorgung über dezentrale Wärmenetze</a:t>
            </a:r>
          </a:p>
          <a:p>
            <a:pPr marL="355600" indent="-285750">
              <a:lnSpc>
                <a:spcPct val="114000"/>
              </a:lnSpc>
              <a:spcAft>
                <a:spcPts val="800"/>
              </a:spcAft>
              <a:buClr>
                <a:srgbClr val="0168B3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Ø Wärmebedarf dieser Dörfer: 5.700 MWh/a </a:t>
            </a:r>
          </a:p>
          <a:p>
            <a:pPr marL="355600" indent="-285750">
              <a:lnSpc>
                <a:spcPct val="114000"/>
              </a:lnSpc>
              <a:spcAft>
                <a:spcPts val="800"/>
              </a:spcAft>
              <a:buClr>
                <a:srgbClr val="0168B3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Theoretisches Schnittgutpotenzial des Landkreises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Mrb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-Biedenkopf ist ausreichend für 4-5 Dörfer </a:t>
            </a:r>
          </a:p>
          <a:p>
            <a:pPr marL="355600" indent="-285750">
              <a:lnSpc>
                <a:spcPct val="114000"/>
              </a:lnSpc>
              <a:spcAft>
                <a:spcPts val="800"/>
              </a:spcAft>
              <a:buClr>
                <a:srgbClr val="0168B3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Ausbau von dezentralen Wärmenetzen auf Ortsebene ermöglicht die mehr valente Einbindung unterschiedlicher erneuerbarer Wärmeträger und Heizsysteme (Landschaftspflegeholz, Biogas, Erdwärme, Sonnenwärme etc.)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BF91AC8-D2C5-6972-7B7F-A89ED50D30ED}"/>
              </a:ext>
            </a:extLst>
          </p:cNvPr>
          <p:cNvSpPr txBox="1"/>
          <p:nvPr/>
        </p:nvSpPr>
        <p:spPr>
          <a:xfrm>
            <a:off x="1155818" y="5854434"/>
            <a:ext cx="5400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 &gt;90% Öl und Gas, hoher Anteil überaltert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DEBA4DC-2F7A-116A-911D-740C6A99D2D6}"/>
              </a:ext>
            </a:extLst>
          </p:cNvPr>
          <p:cNvSpPr/>
          <p:nvPr/>
        </p:nvSpPr>
        <p:spPr>
          <a:xfrm>
            <a:off x="1092081" y="5945407"/>
            <a:ext cx="127474" cy="950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92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1C12D2-4B0F-58B8-C215-A727CEFC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E1280E-4170-9C17-D3AF-075AEBBBA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44" y="1053032"/>
            <a:ext cx="9715856" cy="15410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89C4DAC-E64F-22AF-24D4-1A61C6F4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>
            <a:noAutofit/>
          </a:bodyPr>
          <a:lstStyle/>
          <a:p>
            <a:r>
              <a:rPr lang="de-DE" dirty="0"/>
              <a:t>Durchdachte Umsetzungen ermöglichen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5FCADBD-AC26-79A5-8ABE-29D42A9A36FD}"/>
              </a:ext>
            </a:extLst>
          </p:cNvPr>
          <p:cNvSpPr txBox="1"/>
          <p:nvPr/>
        </p:nvSpPr>
        <p:spPr>
          <a:xfrm>
            <a:off x="754646" y="2250641"/>
            <a:ext cx="1047785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Beispiele praktischer Entwicklungen aus dem Modellvorhaben mittelhessisches Schnittgutmanagement: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Stadt Schotten betreibt ein Wärmenetz und versorgt das städtische Freibad und öffentliche Gebäude zu 100% mit Wärme aus Heckenschnitt. Schnittgutmanagement über den städtischen Bauhof </a:t>
            </a:r>
            <a:br>
              <a:rPr lang="de-DE" dirty="0"/>
            </a:br>
            <a:r>
              <a:rPr lang="de-DE" sz="1000" dirty="0">
                <a:hlinkClick r:id="rId3"/>
              </a:rPr>
              <a:t>https://www.klima-kommunen-hessen.de/klimaschutz-massnahmen-details.html?show=710</a:t>
            </a:r>
            <a:endParaRPr lang="de-DE" sz="1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Der Landkreis Marburg-Biedenkopf richtet modellhaft ein kommunales Heckenmanagement ein </a:t>
            </a:r>
            <a:r>
              <a:rPr lang="de-DE" sz="1000" dirty="0">
                <a:hlinkClick r:id="rId4"/>
              </a:rPr>
              <a:t>https://www.marburg-biedenkopf.de/dienste_und_leistungen/kreisverwaltung_landkreis/heckenmanagement.php</a:t>
            </a:r>
            <a:endParaRPr lang="de-DE" sz="1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Bioenergie-Dörfer im Landkreis Marburg-Biedenkopf nutzen Schnittgut aus der Garten und Landschaftspflege für die Wärmeversorgung angeschlossener Haushalte</a:t>
            </a:r>
            <a:br>
              <a:rPr lang="de-DE" dirty="0"/>
            </a:br>
            <a:r>
              <a:rPr lang="de-DE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https://www.energiegenossenschaft-erfurtshausen.de/</a:t>
            </a:r>
            <a:endParaRPr lang="de-DE" sz="1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Anpflanzungen von Hecken für den Klimaschutz</a:t>
            </a:r>
            <a:br>
              <a:rPr lang="de-DE" dirty="0"/>
            </a:br>
            <a:r>
              <a:rPr lang="de-DE" sz="1000" dirty="0"/>
              <a:t>https://www.praxis-agrar.de/klima/landwirtschaft-und-klimaschutz/hecken-in-der-landwirtschaft-klima-und-artenschuetzer</a:t>
            </a:r>
          </a:p>
        </p:txBody>
      </p:sp>
    </p:spTree>
    <p:extLst>
      <p:ext uri="{BB962C8B-B14F-4D97-AF65-F5344CB8AC3E}">
        <p14:creationId xmlns:p14="http://schemas.microsoft.com/office/powerpoint/2010/main" val="156519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088DF5-BA93-4F26-9DD2-7C618B19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1F9BF730-76B9-433B-8A0F-114709357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53009" y="874698"/>
            <a:ext cx="5329649" cy="5329649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FA913110-A920-42C1-95CF-E6B911D93A3A}"/>
              </a:ext>
            </a:extLst>
          </p:cNvPr>
          <p:cNvSpPr txBox="1">
            <a:spLocks/>
          </p:cNvSpPr>
          <p:nvPr/>
        </p:nvSpPr>
        <p:spPr>
          <a:xfrm>
            <a:off x="6772143" y="1428642"/>
            <a:ext cx="3255139" cy="711468"/>
          </a:xfrm>
          <a:prstGeom prst="roundRect">
            <a:avLst/>
          </a:prstGeom>
          <a:solidFill>
            <a:srgbClr val="D9DDEE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0168B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400" dirty="0">
                <a:solidFill>
                  <a:srgbClr val="0168B3"/>
                </a:solidFill>
              </a:rPr>
              <a:t>Vielen Dank.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dirty="0">
              <a:solidFill>
                <a:srgbClr val="0168B3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575FF0-7E88-D9A3-12D2-3FD5C239FE42}"/>
              </a:ext>
            </a:extLst>
          </p:cNvPr>
          <p:cNvSpPr txBox="1"/>
          <p:nvPr/>
        </p:nvSpPr>
        <p:spPr>
          <a:xfrm>
            <a:off x="6341060" y="2764555"/>
            <a:ext cx="549793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Kurzfassung Bericht Heckenprojekt: </a:t>
            </a:r>
            <a:r>
              <a:rPr lang="de-DE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https://giessenerland.de/projekte</a:t>
            </a:r>
            <a:endParaRPr lang="de-DE" sz="1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Kompletter Bericht, bitte anfragen: </a:t>
            </a:r>
            <a:r>
              <a:rPr lang="de-DE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region@giessenerland.de</a:t>
            </a:r>
            <a:endParaRPr lang="de-DE" sz="1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Film sehen: </a:t>
            </a:r>
            <a:r>
              <a:rPr lang="de-DE" sz="1000" dirty="0">
                <a:hlinkClick r:id="rId5"/>
              </a:rPr>
              <a:t>https://www.hr-fernsehen.de/sendungen-a-z/alle-wetter/index.html</a:t>
            </a:r>
            <a:br>
              <a:rPr lang="de-DE" sz="1000" dirty="0"/>
            </a:b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vom 9.02.2023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Artikel lesen: </a:t>
            </a:r>
            <a:br>
              <a:rPr lang="de-DE" dirty="0"/>
            </a:br>
            <a:r>
              <a:rPr lang="de-DE" sz="1000" dirty="0">
                <a:hlinkClick r:id="rId6"/>
              </a:rPr>
              <a:t>https://www.netzwerk-laendlicher-raum.de/fileadmin/Redaktion/Seiten/Service/Publikationen/LandInForm/LiF_Spezial</a:t>
            </a:r>
            <a:r>
              <a:rPr lang="de-DE" sz="1000" dirty="0"/>
              <a:t>, </a:t>
            </a:r>
            <a:r>
              <a:rPr lang="de-DE" sz="1000" dirty="0" err="1"/>
              <a:t>LandInform</a:t>
            </a:r>
            <a:r>
              <a:rPr lang="de-DE" sz="1000" dirty="0"/>
              <a:t>, Ausgabe Spezial 8, 2020</a:t>
            </a:r>
            <a:br>
              <a:rPr lang="de-DE" sz="1000" dirty="0"/>
            </a:br>
            <a:r>
              <a:rPr lang="de-DE" sz="1000" dirty="0">
                <a:hlinkClick r:id="rId7"/>
              </a:rPr>
              <a:t>https://www.asg-goe.de/zeitschrift-aktuell.shtml</a:t>
            </a:r>
            <a:br>
              <a:rPr lang="de-DE" sz="1000" dirty="0"/>
            </a:br>
            <a:r>
              <a:rPr lang="de-DE" sz="1000" dirty="0"/>
              <a:t> Zeitschrift ländlicher Raum, Ausgabe  01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000" dirty="0"/>
          </a:p>
          <a:p>
            <a:pPr>
              <a:spcAft>
                <a:spcPts val="600"/>
              </a:spcAft>
            </a:pPr>
            <a:r>
              <a:rPr lang="de-DE" sz="1400" dirty="0"/>
              <a:t>Bildnachweis: AC </a:t>
            </a:r>
            <a:r>
              <a:rPr lang="de-DE" sz="1400" dirty="0" err="1"/>
              <a:t>Consult</a:t>
            </a:r>
            <a:r>
              <a:rPr lang="de-DE" sz="1400" dirty="0"/>
              <a:t> und Engineering GmbH, B. Brink, Wallis Projekt, Bernd Riehl, Bioenergiedorf </a:t>
            </a:r>
            <a:r>
              <a:rPr lang="de-DE" sz="1400" dirty="0" err="1"/>
              <a:t>Erfurtshausen</a:t>
            </a:r>
            <a:r>
              <a:rPr lang="de-DE" sz="1400" dirty="0"/>
              <a:t>, Region GießenerLand e.V.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41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1462B-9961-B69A-6FC9-39CFD78E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Wozu sind Hecken gut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E6D400-1170-0FFF-BC40-37EDEEA69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EFEE1E-0DD5-612A-07F9-4722E4BC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19CF68-AC34-A13A-4DE9-8A3C85D34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7648" y="929618"/>
            <a:ext cx="3093578" cy="4998763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Freilandhecken</a:t>
            </a: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dirty="0"/>
              <a:t>Strukturieren die Landschaft</a:t>
            </a:r>
          </a:p>
          <a:p>
            <a:r>
              <a:rPr lang="de-DE" dirty="0"/>
              <a:t>Schützen vor Wind und Erosion </a:t>
            </a:r>
          </a:p>
          <a:p>
            <a:r>
              <a:rPr lang="de-DE" dirty="0"/>
              <a:t>Verringern die Fließgeschwindigkeit und lenken die Wasserströme bei Starkregenereignissen</a:t>
            </a:r>
          </a:p>
          <a:p>
            <a:r>
              <a:rPr lang="de-DE" dirty="0"/>
              <a:t>Verbinden Ökosysteme</a:t>
            </a:r>
          </a:p>
          <a:p>
            <a:r>
              <a:rPr lang="de-DE" dirty="0"/>
              <a:t>Sind Nahrungsquelle, Unterschlupf und Rückzugsort</a:t>
            </a:r>
          </a:p>
        </p:txBody>
      </p:sp>
      <p:pic>
        <p:nvPicPr>
          <p:cNvPr id="13" name="Bildplatzhalter 12" descr="Ein Bild, das Himmel, Gras, draußen, Feld enthält.&#10;&#10;Automatisch generierte Beschreibung">
            <a:extLst>
              <a:ext uri="{FF2B5EF4-FFF2-40B4-BE49-F238E27FC236}">
                <a16:creationId xmlns:a16="http://schemas.microsoft.com/office/drawing/2014/main" id="{351ECEB4-1E97-D82C-D300-2B7175214FF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151" y="-70339"/>
            <a:ext cx="8261866" cy="7656747"/>
          </a:xfrm>
        </p:spPr>
      </p:pic>
      <p:pic>
        <p:nvPicPr>
          <p:cNvPr id="5" name="Bildplatzhalter 8">
            <a:extLst>
              <a:ext uri="{FF2B5EF4-FFF2-40B4-BE49-F238E27FC236}">
                <a16:creationId xmlns:a16="http://schemas.microsoft.com/office/drawing/2014/main" id="{51CDC42B-DAE5-073C-F3E8-E5871F795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4" r="13387" b="4120"/>
          <a:stretch/>
        </p:blipFill>
        <p:spPr>
          <a:xfrm>
            <a:off x="189091" y="46526"/>
            <a:ext cx="5720542" cy="3156667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8798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1462B-9961-B69A-6FC9-39CFD78E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Wozu sind Hecken gut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E6D400-1170-0FFF-BC40-37EDEEA69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EFEE1E-0DD5-612A-07F9-4722E4BC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19CF68-AC34-A13A-4DE9-8A3C85D34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9356" y="1144885"/>
            <a:ext cx="2722927" cy="545803"/>
          </a:xfrm>
        </p:spPr>
        <p:txBody>
          <a:bodyPr/>
          <a:lstStyle/>
          <a:p>
            <a:r>
              <a:rPr lang="de-DE" dirty="0"/>
              <a:t>Fotos zu Strukturierung der Landschaft</a:t>
            </a:r>
          </a:p>
          <a:p>
            <a:r>
              <a:rPr lang="de-DE" dirty="0"/>
              <a:t>Blüten/Nahrungsquelle</a:t>
            </a:r>
            <a:br>
              <a:rPr lang="de-DE" dirty="0"/>
            </a:br>
            <a:r>
              <a:rPr lang="de-DE" dirty="0"/>
              <a:t>Unterschlupf und Rückzugsort</a:t>
            </a:r>
          </a:p>
          <a:p>
            <a:r>
              <a:rPr lang="de-DE" dirty="0"/>
              <a:t>Windschutz, Erosionsschutz</a:t>
            </a:r>
          </a:p>
          <a:p>
            <a:r>
              <a:rPr lang="de-DE" dirty="0"/>
              <a:t>Verbinden von </a:t>
            </a:r>
            <a:r>
              <a:rPr lang="de-DE" dirty="0" err="1"/>
              <a:t>Ökosysthemen</a:t>
            </a:r>
            <a:endParaRPr lang="de-DE" dirty="0"/>
          </a:p>
        </p:txBody>
      </p:sp>
      <p:pic>
        <p:nvPicPr>
          <p:cNvPr id="7" name="Grafik 6" descr="Ein Bild, das Baum, Blume, Pflanze, Karotte enthält.&#10;&#10;Automatisch generierte Beschreibung">
            <a:extLst>
              <a:ext uri="{FF2B5EF4-FFF2-40B4-BE49-F238E27FC236}">
                <a16:creationId xmlns:a16="http://schemas.microsoft.com/office/drawing/2014/main" id="{53ACA3E0-2D9C-EB80-3BC1-D87D24E18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9616" y="466777"/>
            <a:ext cx="6391263" cy="6679834"/>
          </a:xfrm>
          <a:prstGeom prst="rect">
            <a:avLst/>
          </a:prstGeom>
        </p:spPr>
      </p:pic>
      <p:pic>
        <p:nvPicPr>
          <p:cNvPr id="11" name="Grafik 10" descr="Ein Bild, das Blume, Pflanze, Baum, weiß enthält.&#10;&#10;Automatisch generierte Beschreibung">
            <a:extLst>
              <a:ext uri="{FF2B5EF4-FFF2-40B4-BE49-F238E27FC236}">
                <a16:creationId xmlns:a16="http://schemas.microsoft.com/office/drawing/2014/main" id="{DECE563B-1F76-C1D0-6911-3A053B236B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6777"/>
            <a:ext cx="7035553" cy="6679834"/>
          </a:xfrm>
          <a:prstGeom prst="rect">
            <a:avLst/>
          </a:prstGeom>
        </p:spPr>
      </p:pic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9A4D69B4-468B-22A2-A8C7-4975FA8320C2}"/>
              </a:ext>
            </a:extLst>
          </p:cNvPr>
          <p:cNvSpPr txBox="1">
            <a:spLocks/>
          </p:cNvSpPr>
          <p:nvPr/>
        </p:nvSpPr>
        <p:spPr>
          <a:xfrm>
            <a:off x="252897" y="516839"/>
            <a:ext cx="11100903" cy="593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Blühfreude erhöhen, Nahrungsquelle sichern   und alle weiteren Eigenschaften erhalten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404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25A2D-B2AF-D11B-8E90-E4EE65D8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nächsten </a:t>
            </a:r>
            <a:r>
              <a:rPr lang="de-DE" dirty="0" err="1"/>
              <a:t>jahr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AC38EF-C855-531F-5809-67C13B94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A4F89A3-D107-5691-6092-E3F48EB0B2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2124" y="1057060"/>
            <a:ext cx="2722927" cy="545803"/>
          </a:xfrm>
        </p:spPr>
        <p:txBody>
          <a:bodyPr/>
          <a:lstStyle/>
          <a:p>
            <a:r>
              <a:rPr lang="de-DE" dirty="0"/>
              <a:t>Abschnittsweise</a:t>
            </a:r>
          </a:p>
        </p:txBody>
      </p:sp>
      <p:pic>
        <p:nvPicPr>
          <p:cNvPr id="14" name="Inhaltsplatzhalter 9" descr="Ein Bild, das Gras, draußen, Himmel, Baum enthält.&#10;&#10;Automatisch generierte Beschreibung">
            <a:extLst>
              <a:ext uri="{FF2B5EF4-FFF2-40B4-BE49-F238E27FC236}">
                <a16:creationId xmlns:a16="http://schemas.microsoft.com/office/drawing/2014/main" id="{45C77E8B-71CF-FA83-348E-3536F184C27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78" y="613106"/>
            <a:ext cx="6737525" cy="6244894"/>
          </a:xfrm>
        </p:spPr>
      </p:pic>
      <p:pic>
        <p:nvPicPr>
          <p:cNvPr id="3" name="Inhaltsplatzhalter 13" descr="Ein Bild, das draußen, Gras, Himmel, Trocken enthält.&#10;&#10;Automatisch generierte Beschreibung">
            <a:extLst>
              <a:ext uri="{FF2B5EF4-FFF2-40B4-BE49-F238E27FC236}">
                <a16:creationId xmlns:a16="http://schemas.microsoft.com/office/drawing/2014/main" id="{B786B96D-07DB-97D7-1365-0A3CF4F1F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160" y="613106"/>
            <a:ext cx="4163262" cy="6244894"/>
          </a:xfrm>
        </p:spPr>
      </p:pic>
      <p:sp>
        <p:nvSpPr>
          <p:cNvPr id="5" name="Textplatzhalter 5">
            <a:extLst>
              <a:ext uri="{FF2B5EF4-FFF2-40B4-BE49-F238E27FC236}">
                <a16:creationId xmlns:a16="http://schemas.microsoft.com/office/drawing/2014/main" id="{EEFFE397-6515-662C-B1FD-593BF295AC88}"/>
              </a:ext>
            </a:extLst>
          </p:cNvPr>
          <p:cNvSpPr txBox="1">
            <a:spLocks/>
          </p:cNvSpPr>
          <p:nvPr/>
        </p:nvSpPr>
        <p:spPr>
          <a:xfrm>
            <a:off x="55777" y="192256"/>
            <a:ext cx="7912693" cy="593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060"/>
                </a:solidFill>
              </a:rPr>
              <a:t>Der richtige Schnitt: Abschnittsweise auf Stock setzen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315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AC38EF-C855-531F-5809-67C13B94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A4F89A3-D107-5691-6092-E3F48EB0B2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9381" y="905608"/>
            <a:ext cx="3442619" cy="545803"/>
          </a:xfrm>
        </p:spPr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Aufwuchs nach einem Jahr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9DBF36E-8163-9BC5-41D0-C9E5CF0D9CB1}"/>
              </a:ext>
            </a:extLst>
          </p:cNvPr>
          <p:cNvSpPr txBox="1"/>
          <p:nvPr/>
        </p:nvSpPr>
        <p:spPr>
          <a:xfrm>
            <a:off x="838200" y="5794801"/>
            <a:ext cx="17716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Bildquelle: B. Brink, Wallis Projekt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809AB4BA-E1E2-A9FD-E197-0BD7D194AC82}"/>
              </a:ext>
            </a:extLst>
          </p:cNvPr>
          <p:cNvSpPr txBox="1">
            <a:spLocks/>
          </p:cNvSpPr>
          <p:nvPr/>
        </p:nvSpPr>
        <p:spPr>
          <a:xfrm>
            <a:off x="132994" y="905607"/>
            <a:ext cx="5371797" cy="545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060"/>
                </a:solidFill>
              </a:rPr>
              <a:t>Wichtige Sträucher/Bäume auslassen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ADB39E51-8D69-DAB0-2674-BDE9F577A98E}"/>
              </a:ext>
            </a:extLst>
          </p:cNvPr>
          <p:cNvSpPr txBox="1">
            <a:spLocks/>
          </p:cNvSpPr>
          <p:nvPr/>
        </p:nvSpPr>
        <p:spPr>
          <a:xfrm>
            <a:off x="5823945" y="930685"/>
            <a:ext cx="3549162" cy="545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84005C-634F-14DB-5503-66D2DE841639}"/>
              </a:ext>
            </a:extLst>
          </p:cNvPr>
          <p:cNvSpPr txBox="1"/>
          <p:nvPr/>
        </p:nvSpPr>
        <p:spPr>
          <a:xfrm>
            <a:off x="8937941" y="6240934"/>
            <a:ext cx="17716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Bildquelle: B. Brink, Wallis Projekt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58A0B15-DF58-2782-B715-ACEC0094502C}"/>
              </a:ext>
            </a:extLst>
          </p:cNvPr>
          <p:cNvSpPr/>
          <p:nvPr/>
        </p:nvSpPr>
        <p:spPr>
          <a:xfrm>
            <a:off x="353008" y="5719152"/>
            <a:ext cx="8250689" cy="1002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platzhalter 7" descr="Ein Bild, das Baum, draußen, Pflanze, Eiche enthält.&#10;&#10;Automatisch generierte Beschreibung">
            <a:extLst>
              <a:ext uri="{FF2B5EF4-FFF2-40B4-BE49-F238E27FC236}">
                <a16:creationId xmlns:a16="http://schemas.microsoft.com/office/drawing/2014/main" id="{2180906B-F332-427F-6D87-F6B94C11C11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13" y="1725368"/>
            <a:ext cx="5193962" cy="4813544"/>
          </a:xfr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156828F-4E0E-F4CD-622A-32D72E958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0896" y="1748419"/>
            <a:ext cx="3110631" cy="47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:\8_BERM\Bilderarchiv\2014\14_Nachwuchs_Heckenschnitt_erster Sommer\IMG_2729.JPG">
            <a:extLst>
              <a:ext uri="{FF2B5EF4-FFF2-40B4-BE49-F238E27FC236}">
                <a16:creationId xmlns:a16="http://schemas.microsoft.com/office/drawing/2014/main" id="{D1B34173-5AE3-33B4-B24E-05C3CB663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18" t="-595" b="595"/>
          <a:stretch/>
        </p:blipFill>
        <p:spPr bwMode="auto">
          <a:xfrm>
            <a:off x="8665578" y="1725368"/>
            <a:ext cx="3506905" cy="481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4CFD8FEE-07A4-8D57-AEF2-23EF23AF9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D5FC9D-7869-CA52-BB72-99FAB3587D60}"/>
              </a:ext>
            </a:extLst>
          </p:cNvPr>
          <p:cNvSpPr txBox="1"/>
          <p:nvPr/>
        </p:nvSpPr>
        <p:spPr>
          <a:xfrm>
            <a:off x="5301356" y="6498172"/>
            <a:ext cx="3180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Bildquelle: B. Brink, Wallis Projekt</a:t>
            </a:r>
          </a:p>
        </p:txBody>
      </p:sp>
    </p:spTree>
    <p:extLst>
      <p:ext uri="{BB962C8B-B14F-4D97-AF65-F5344CB8AC3E}">
        <p14:creationId xmlns:p14="http://schemas.microsoft.com/office/powerpoint/2010/main" val="276352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AA5CB-E688-6479-ECF9-8428D32A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7FF44-59FC-C2B3-3532-9ADF8E3EA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3227D1-DCB5-DF3C-E8D3-5FDFB3DC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Bildplatzhalter 7" descr="Ein Bild, das draußen, Baum, Gras, Himmel enthält.&#10;&#10;Automatisch generierte Beschreibung">
            <a:extLst>
              <a:ext uri="{FF2B5EF4-FFF2-40B4-BE49-F238E27FC236}">
                <a16:creationId xmlns:a16="http://schemas.microsoft.com/office/drawing/2014/main" id="{E667A22D-DCE5-3DF1-29B3-D96C9D1820C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131" y="97579"/>
            <a:ext cx="5359731" cy="4967172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99CC5BC-74A9-6787-AA32-AB66174E0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Das Ergebnis sinnvoll nutzen</a:t>
            </a:r>
          </a:p>
        </p:txBody>
      </p:sp>
      <p:pic>
        <p:nvPicPr>
          <p:cNvPr id="10" name="Grafik 9" descr="Ein Bild, das draußen, Gras enthält.&#10;&#10;Automatisch generierte Beschreibung">
            <a:extLst>
              <a:ext uri="{FF2B5EF4-FFF2-40B4-BE49-F238E27FC236}">
                <a16:creationId xmlns:a16="http://schemas.microsoft.com/office/drawing/2014/main" id="{954E823C-20AE-DEBD-D893-5F7D73A791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46" y="97579"/>
            <a:ext cx="9877425" cy="6584950"/>
          </a:xfrm>
          <a:prstGeom prst="rect">
            <a:avLst/>
          </a:prstGeom>
        </p:spPr>
      </p:pic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EEB9F9D-3F5E-D419-672D-5511290B4751}"/>
              </a:ext>
            </a:extLst>
          </p:cNvPr>
          <p:cNvSpPr txBox="1">
            <a:spLocks/>
          </p:cNvSpPr>
          <p:nvPr/>
        </p:nvSpPr>
        <p:spPr>
          <a:xfrm>
            <a:off x="8306512" y="365125"/>
            <a:ext cx="3311075" cy="545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060"/>
                </a:solidFill>
              </a:rPr>
              <a:t>Abfall – oder Erntegut?</a:t>
            </a:r>
          </a:p>
        </p:txBody>
      </p:sp>
    </p:spTree>
    <p:extLst>
      <p:ext uri="{BB962C8B-B14F-4D97-AF65-F5344CB8AC3E}">
        <p14:creationId xmlns:p14="http://schemas.microsoft.com/office/powerpoint/2010/main" val="420749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C5A2D-8AE2-45D8-9EDD-EF4E3BF3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 descr="Ein Bild, das draußen, Himmel, Bagger, Farm enthält.&#10;&#10;Automatisch generierte Beschreibung">
            <a:extLst>
              <a:ext uri="{FF2B5EF4-FFF2-40B4-BE49-F238E27FC236}">
                <a16:creationId xmlns:a16="http://schemas.microsoft.com/office/drawing/2014/main" id="{88E201A6-BB0A-5C89-80F3-DC0505475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13" y="243336"/>
            <a:ext cx="9717208" cy="647813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730CB7-89A6-2F07-D6FB-3408B81D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066DBF7-BB48-12EB-89CF-E38F3360CE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3" y="243336"/>
            <a:ext cx="7362246" cy="54580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Erntegut: Holzhackschnitzel - zur Wärmeerzeugung</a:t>
            </a:r>
          </a:p>
        </p:txBody>
      </p:sp>
    </p:spTree>
    <p:extLst>
      <p:ext uri="{BB962C8B-B14F-4D97-AF65-F5344CB8AC3E}">
        <p14:creationId xmlns:p14="http://schemas.microsoft.com/office/powerpoint/2010/main" val="345600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1C12D2-4B0F-58B8-C215-A727CEFC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E1280E-4170-9C17-D3AF-075AEBBBA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44" y="1053032"/>
            <a:ext cx="9715856" cy="15410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89C4DAC-E64F-22AF-24D4-1A61C6F4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>
            <a:noAutofit/>
          </a:bodyPr>
          <a:lstStyle/>
          <a:p>
            <a:r>
              <a:rPr lang="de-DE" dirty="0"/>
              <a:t>Holzhackschnitzel aus „Heckenschnitt“ im Bioenergiedorf </a:t>
            </a:r>
            <a:r>
              <a:rPr lang="de-DE" dirty="0" err="1"/>
              <a:t>Erfurtshausen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70" y="1476455"/>
            <a:ext cx="4972880" cy="279724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436A00E-E6F9-3CED-A97F-DFE1846597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965" y="1508501"/>
            <a:ext cx="3726776" cy="27950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686179A-68EC-D2A8-DA66-B636033F03D6}"/>
              </a:ext>
            </a:extLst>
          </p:cNvPr>
          <p:cNvSpPr txBox="1"/>
          <p:nvPr/>
        </p:nvSpPr>
        <p:spPr>
          <a:xfrm>
            <a:off x="576841" y="4351595"/>
            <a:ext cx="9002995" cy="3317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4000"/>
              </a:lnSpc>
              <a:spcAft>
                <a:spcPts val="600"/>
              </a:spcAft>
              <a:buClr>
                <a:srgbClr val="0168B3"/>
              </a:buClr>
              <a:buFont typeface="Arial" panose="020B0604020202020204" pitchFamily="34" charset="0"/>
              <a:buChar char="•"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4000"/>
              </a:lnSpc>
              <a:spcAft>
                <a:spcPts val="600"/>
              </a:spcAft>
              <a:buClr>
                <a:srgbClr val="0168B3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149 Hausübergabestationen,  80% des Dorfes wird mit 100% Erneuerbare Energie versorgt. </a:t>
            </a:r>
          </a:p>
          <a:p>
            <a:pPr marL="228600" indent="-228600">
              <a:lnSpc>
                <a:spcPct val="114000"/>
              </a:lnSpc>
              <a:spcAft>
                <a:spcPts val="600"/>
              </a:spcAft>
              <a:buClr>
                <a:srgbClr val="0168B3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Von 2014 bis heute wurden rund 3,1 Millionen Liter Heizöl ersetzt!</a:t>
            </a:r>
          </a:p>
          <a:p>
            <a:pPr marL="228600" indent="-228600">
              <a:lnSpc>
                <a:spcPct val="114000"/>
              </a:lnSpc>
              <a:spcAft>
                <a:spcPts val="600"/>
              </a:spcAft>
              <a:buClr>
                <a:srgbClr val="0168B3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Förder- und Brenntechnik ermöglicht die direkte Nutzung von Holzhackschnitzeln aus dem Heckenmanagement.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0F7AB47-CD67-F7E4-33F4-E5A52CE06B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36" t="35256"/>
          <a:stretch/>
        </p:blipFill>
        <p:spPr>
          <a:xfrm>
            <a:off x="7605353" y="3693184"/>
            <a:ext cx="4378195" cy="10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1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8D80B8B-4B9E-3046-2C27-9E45EF562E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0902" y="1246937"/>
            <a:ext cx="3458089" cy="49852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FF110E-D611-4DB6-86D4-5CD816EC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LEADER-Kooperation in Mittelhessen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BF61F4-855B-4C84-B47D-45C51E67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4617-86BC-43F9-A378-3994B09A6465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5787F0-5323-4962-8FFD-DBF6A4DFB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54" y="1448067"/>
            <a:ext cx="9715856" cy="154102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E6FB467-F521-5BFC-755B-7E0E44C2F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67" y="2069219"/>
            <a:ext cx="7180037" cy="3540273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Gemeinsam ausgeheckt  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Kooperationsprojekt mit 6 LEADER-Regionen in 5 Landkreisen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Antragstellerin: Region GießenerLand e.V. 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Gesamtprojektkosten: 66.000 EUR brutto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Förderquote: 60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Fördersumme: 33.325 EUR, EU-Mittel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Region: 5.554 EUR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Handlungsfeld Klimaschutz, Kooperationsprojekt</a:t>
            </a: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Regionen: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GießenerLand, Region Lahn-Dill-Wetzlar,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Marburger Land, Region Burgwald-Ederbergland, Region Vogelsberg,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Wetterau/Oberhessen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8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LOAD">
  <a:themeElements>
    <a:clrScheme name="PL Styleguide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  <a:effectLst/>
      </a:spPr>
      <a:bodyPr wrap="none" lIns="0" tIns="0" rIns="0" bIns="0" rtlCol="0">
        <a:noAutofit/>
      </a:bodyPr>
      <a:lstStyle>
        <a:defPPr algn="ctr">
          <a:lnSpc>
            <a:spcPts val="6000"/>
          </a:lnSpc>
          <a:spcAft>
            <a:spcPts val="1000"/>
          </a:spcAft>
          <a:defRPr sz="2800" b="1" dirty="0" smtClean="0">
            <a:solidFill>
              <a:srgbClr val="1F74AD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Breitbild</PresentationFormat>
  <Paragraphs>138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Bebas Neue</vt:lpstr>
      <vt:lpstr>Calibri</vt:lpstr>
      <vt:lpstr>Calibri Light</vt:lpstr>
      <vt:lpstr>Wingdings</vt:lpstr>
      <vt:lpstr>Office</vt:lpstr>
      <vt:lpstr>PRESENTATIONLOAD</vt:lpstr>
      <vt:lpstr>PowerPoint-Präsentation</vt:lpstr>
      <vt:lpstr>Wozu sind Hecken gut</vt:lpstr>
      <vt:lpstr>Wozu sind Hecken gut</vt:lpstr>
      <vt:lpstr>Im nächsten jahr</vt:lpstr>
      <vt:lpstr>PowerPoint-Präsentation</vt:lpstr>
      <vt:lpstr>Ergebnis</vt:lpstr>
      <vt:lpstr>PowerPoint-Präsentation</vt:lpstr>
      <vt:lpstr>Holzhackschnitzel aus „Heckenschnitt“ im Bioenergiedorf Erfurtshausen</vt:lpstr>
      <vt:lpstr>LEADER-Kooperation in Mittelhessen</vt:lpstr>
      <vt:lpstr>Das Heckenprojekt</vt:lpstr>
      <vt:lpstr>Das Heckenprojekt - Projektphasen</vt:lpstr>
      <vt:lpstr>2. Projektphase 2017/2018: LEADER Kooperationsprojekt</vt:lpstr>
      <vt:lpstr>Bestandsanalyse-Freilandhecken</vt:lpstr>
      <vt:lpstr>Potenziale in fünf Landkreisen/6 LEADER-Regionen</vt:lpstr>
      <vt:lpstr>Dörfer mit vielen alten Öl- und Gasöfen</vt:lpstr>
      <vt:lpstr>Durchdachte Umsetzungen ermöglichen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 im Gießener Land, das ist/sind….</dc:title>
  <dc:creator>GiLand</dc:creator>
  <cp:lastModifiedBy>Anette Kurth Giessenerland</cp:lastModifiedBy>
  <cp:revision>187</cp:revision>
  <cp:lastPrinted>2022-11-04T15:02:31Z</cp:lastPrinted>
  <dcterms:created xsi:type="dcterms:W3CDTF">2021-03-10T10:57:56Z</dcterms:created>
  <dcterms:modified xsi:type="dcterms:W3CDTF">2023-05-02T14:58:01Z</dcterms:modified>
</cp:coreProperties>
</file>