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58" r:id="rId3"/>
    <p:sldId id="289" r:id="rId4"/>
    <p:sldId id="262" r:id="rId5"/>
    <p:sldId id="263" r:id="rId6"/>
    <p:sldId id="260" r:id="rId7"/>
    <p:sldId id="272" r:id="rId8"/>
    <p:sldId id="266" r:id="rId9"/>
    <p:sldId id="267" r:id="rId10"/>
    <p:sldId id="269" r:id="rId11"/>
    <p:sldId id="268" r:id="rId12"/>
    <p:sldId id="293" r:id="rId13"/>
    <p:sldId id="290" r:id="rId14"/>
    <p:sldId id="298" r:id="rId15"/>
    <p:sldId id="291" r:id="rId16"/>
    <p:sldId id="294" r:id="rId17"/>
    <p:sldId id="296" r:id="rId18"/>
    <p:sldId id="299" r:id="rId19"/>
    <p:sldId id="300" r:id="rId20"/>
    <p:sldId id="297" r:id="rId21"/>
    <p:sldId id="288" r:id="rId22"/>
    <p:sldId id="270" r:id="rId23"/>
    <p:sldId id="274" r:id="rId24"/>
    <p:sldId id="273" r:id="rId25"/>
    <p:sldId id="276" r:id="rId26"/>
    <p:sldId id="277" r:id="rId27"/>
    <p:sldId id="275" r:id="rId28"/>
    <p:sldId id="278" r:id="rId29"/>
    <p:sldId id="279" r:id="rId30"/>
    <p:sldId id="301" r:id="rId31"/>
    <p:sldId id="302" r:id="rId32"/>
    <p:sldId id="286" r:id="rId33"/>
    <p:sldId id="271" r:id="rId34"/>
    <p:sldId id="280" r:id="rId35"/>
    <p:sldId id="281" r:id="rId36"/>
    <p:sldId id="282" r:id="rId37"/>
    <p:sldId id="284" r:id="rId38"/>
    <p:sldId id="287" r:id="rId39"/>
    <p:sldId id="264" r:id="rId40"/>
  </p:sldIdLst>
  <p:sldSz cx="9144000" cy="6858000" type="screen4x3"/>
  <p:notesSz cx="6797675" cy="9928225"/>
  <p:defaultTextStyle>
    <a:defPPr>
      <a:defRPr lang="de-DE"/>
    </a:defPPr>
    <a:lvl1pPr algn="ctr" rtl="0" fontAlgn="base">
      <a:spcBef>
        <a:spcPct val="0"/>
      </a:spcBef>
      <a:spcAft>
        <a:spcPct val="0"/>
      </a:spcAft>
      <a:defRPr sz="2400" kern="1200">
        <a:solidFill>
          <a:srgbClr val="3333CC"/>
        </a:solidFill>
        <a:latin typeface="Arial" charset="0"/>
        <a:ea typeface="+mn-ea"/>
        <a:cs typeface="+mn-cs"/>
      </a:defRPr>
    </a:lvl1pPr>
    <a:lvl2pPr marL="457200" algn="ctr" rtl="0" fontAlgn="base">
      <a:spcBef>
        <a:spcPct val="0"/>
      </a:spcBef>
      <a:spcAft>
        <a:spcPct val="0"/>
      </a:spcAft>
      <a:defRPr sz="2400" kern="1200">
        <a:solidFill>
          <a:srgbClr val="3333CC"/>
        </a:solidFill>
        <a:latin typeface="Arial" charset="0"/>
        <a:ea typeface="+mn-ea"/>
        <a:cs typeface="+mn-cs"/>
      </a:defRPr>
    </a:lvl2pPr>
    <a:lvl3pPr marL="914400" algn="ctr" rtl="0" fontAlgn="base">
      <a:spcBef>
        <a:spcPct val="0"/>
      </a:spcBef>
      <a:spcAft>
        <a:spcPct val="0"/>
      </a:spcAft>
      <a:defRPr sz="2400" kern="1200">
        <a:solidFill>
          <a:srgbClr val="3333CC"/>
        </a:solidFill>
        <a:latin typeface="Arial" charset="0"/>
        <a:ea typeface="+mn-ea"/>
        <a:cs typeface="+mn-cs"/>
      </a:defRPr>
    </a:lvl3pPr>
    <a:lvl4pPr marL="1371600" algn="ctr" rtl="0" fontAlgn="base">
      <a:spcBef>
        <a:spcPct val="0"/>
      </a:spcBef>
      <a:spcAft>
        <a:spcPct val="0"/>
      </a:spcAft>
      <a:defRPr sz="2400" kern="1200">
        <a:solidFill>
          <a:srgbClr val="3333CC"/>
        </a:solidFill>
        <a:latin typeface="Arial" charset="0"/>
        <a:ea typeface="+mn-ea"/>
        <a:cs typeface="+mn-cs"/>
      </a:defRPr>
    </a:lvl4pPr>
    <a:lvl5pPr marL="1828800" algn="ctr" rtl="0" fontAlgn="base">
      <a:spcBef>
        <a:spcPct val="0"/>
      </a:spcBef>
      <a:spcAft>
        <a:spcPct val="0"/>
      </a:spcAft>
      <a:defRPr sz="2400" kern="1200">
        <a:solidFill>
          <a:srgbClr val="3333CC"/>
        </a:solidFill>
        <a:latin typeface="Arial" charset="0"/>
        <a:ea typeface="+mn-ea"/>
        <a:cs typeface="+mn-cs"/>
      </a:defRPr>
    </a:lvl5pPr>
    <a:lvl6pPr marL="2286000" algn="l" defTabSz="914400" rtl="0" eaLnBrk="1" latinLnBrk="0" hangingPunct="1">
      <a:defRPr sz="2400" kern="1200">
        <a:solidFill>
          <a:srgbClr val="3333CC"/>
        </a:solidFill>
        <a:latin typeface="Arial" charset="0"/>
        <a:ea typeface="+mn-ea"/>
        <a:cs typeface="+mn-cs"/>
      </a:defRPr>
    </a:lvl6pPr>
    <a:lvl7pPr marL="2743200" algn="l" defTabSz="914400" rtl="0" eaLnBrk="1" latinLnBrk="0" hangingPunct="1">
      <a:defRPr sz="2400" kern="1200">
        <a:solidFill>
          <a:srgbClr val="3333CC"/>
        </a:solidFill>
        <a:latin typeface="Arial" charset="0"/>
        <a:ea typeface="+mn-ea"/>
        <a:cs typeface="+mn-cs"/>
      </a:defRPr>
    </a:lvl7pPr>
    <a:lvl8pPr marL="3200400" algn="l" defTabSz="914400" rtl="0" eaLnBrk="1" latinLnBrk="0" hangingPunct="1">
      <a:defRPr sz="2400" kern="1200">
        <a:solidFill>
          <a:srgbClr val="3333CC"/>
        </a:solidFill>
        <a:latin typeface="Arial" charset="0"/>
        <a:ea typeface="+mn-ea"/>
        <a:cs typeface="+mn-cs"/>
      </a:defRPr>
    </a:lvl8pPr>
    <a:lvl9pPr marL="3657600" algn="l" defTabSz="914400" rtl="0" eaLnBrk="1" latinLnBrk="0" hangingPunct="1">
      <a:defRPr sz="2400" kern="1200">
        <a:solidFill>
          <a:srgbClr val="3333CC"/>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8D"/>
    <a:srgbClr val="174697"/>
    <a:srgbClr val="ECEAE4"/>
    <a:srgbClr val="0F618B"/>
    <a:srgbClr val="005D8B"/>
    <a:srgbClr val="076798"/>
    <a:srgbClr val="CDDCF7"/>
    <a:srgbClr val="FFEBA3"/>
    <a:srgbClr val="FFCB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700" autoAdjust="0"/>
  </p:normalViewPr>
  <p:slideViewPr>
    <p:cSldViewPr>
      <p:cViewPr varScale="1">
        <p:scale>
          <a:sx n="127" d="100"/>
          <a:sy n="127" d="100"/>
        </p:scale>
        <p:origin x="108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C789487D-88B7-4CC7-B903-4AF3143AADB5}" type="datetimeFigureOut">
              <a:rPr lang="de-DE" smtClean="0"/>
              <a:t>05.05.2023</a:t>
            </a:fld>
            <a:endParaRPr lang="de-DE"/>
          </a:p>
        </p:txBody>
      </p:sp>
      <p:sp>
        <p:nvSpPr>
          <p:cNvPr id="4" name="Fußzeilenplatzhalt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8162F13B-549D-4BC3-931A-5A51052629DF}" type="slidenum">
              <a:rPr lang="de-DE" smtClean="0"/>
              <a:t>‹Nr.›</a:t>
            </a:fld>
            <a:endParaRPr lang="de-DE"/>
          </a:p>
        </p:txBody>
      </p:sp>
    </p:spTree>
    <p:extLst>
      <p:ext uri="{BB962C8B-B14F-4D97-AF65-F5344CB8AC3E}">
        <p14:creationId xmlns:p14="http://schemas.microsoft.com/office/powerpoint/2010/main" val="133874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New Roman" pitchFamily="18" charset="0"/>
              </a:defRPr>
            </a:lvl1pPr>
          </a:lstStyle>
          <a:p>
            <a:endParaRPr lang="de-DE" altLang="de-DE"/>
          </a:p>
        </p:txBody>
      </p:sp>
      <p:sp>
        <p:nvSpPr>
          <p:cNvPr id="14339" name="Rectangle 3"/>
          <p:cNvSpPr>
            <a:spLocks noGrp="1" noChangeArrowheads="1"/>
          </p:cNvSpPr>
          <p:nvPr>
            <p:ph type="dt" idx="1"/>
          </p:nvPr>
        </p:nvSpPr>
        <p:spPr bwMode="auto">
          <a:xfrm>
            <a:off x="3852016"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endParaRPr lang="de-DE" altLang="de-DE"/>
          </a:p>
        </p:txBody>
      </p:sp>
      <p:sp>
        <p:nvSpPr>
          <p:cNvPr id="143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906357" y="4715907"/>
            <a:ext cx="4984962"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4342" name="Rectangle 6"/>
          <p:cNvSpPr>
            <a:spLocks noGrp="1" noChangeArrowheads="1"/>
          </p:cNvSpPr>
          <p:nvPr>
            <p:ph type="ftr" sz="quarter" idx="4"/>
          </p:nvPr>
        </p:nvSpPr>
        <p:spPr bwMode="auto">
          <a:xfrm>
            <a:off x="0" y="9431814"/>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New Roman" pitchFamily="18" charset="0"/>
              </a:defRPr>
            </a:lvl1pPr>
          </a:lstStyle>
          <a:p>
            <a:endParaRPr lang="de-DE" altLang="de-DE"/>
          </a:p>
        </p:txBody>
      </p:sp>
      <p:sp>
        <p:nvSpPr>
          <p:cNvPr id="14343" name="Rectangle 7"/>
          <p:cNvSpPr>
            <a:spLocks noGrp="1" noChangeArrowheads="1"/>
          </p:cNvSpPr>
          <p:nvPr>
            <p:ph type="sldNum" sz="quarter" idx="5"/>
          </p:nvPr>
        </p:nvSpPr>
        <p:spPr bwMode="auto">
          <a:xfrm>
            <a:off x="3852016" y="9431814"/>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fld id="{16214D34-971E-4049-B3A1-D38221AB03FB}" type="slidenum">
              <a:rPr lang="de-DE" altLang="de-DE"/>
              <a:pPr/>
              <a:t>‹Nr.›</a:t>
            </a:fld>
            <a:endParaRPr lang="de-DE" altLang="de-DE"/>
          </a:p>
        </p:txBody>
      </p:sp>
    </p:spTree>
    <p:extLst>
      <p:ext uri="{BB962C8B-B14F-4D97-AF65-F5344CB8AC3E}">
        <p14:creationId xmlns:p14="http://schemas.microsoft.com/office/powerpoint/2010/main" val="5749855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79" name="Rectangle 7"/>
          <p:cNvSpPr>
            <a:spLocks noChangeArrowheads="1"/>
          </p:cNvSpPr>
          <p:nvPr/>
        </p:nvSpPr>
        <p:spPr bwMode="auto">
          <a:xfrm>
            <a:off x="293688" y="2679700"/>
            <a:ext cx="8853487" cy="4203700"/>
          </a:xfrm>
          <a:prstGeom prst="rect">
            <a:avLst/>
          </a:prstGeom>
          <a:solidFill>
            <a:srgbClr val="24489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de-DE" altLang="de-DE" sz="4800">
              <a:solidFill>
                <a:srgbClr val="244894"/>
              </a:solidFill>
              <a:latin typeface="Times" charset="0"/>
            </a:endParaRPr>
          </a:p>
        </p:txBody>
      </p:sp>
      <p:sp>
        <p:nvSpPr>
          <p:cNvPr id="3074" name="Rectangle 2"/>
          <p:cNvSpPr>
            <a:spLocks noGrp="1" noChangeArrowheads="1"/>
          </p:cNvSpPr>
          <p:nvPr>
            <p:ph type="ctrTitle"/>
          </p:nvPr>
        </p:nvSpPr>
        <p:spPr>
          <a:xfrm>
            <a:off x="531813" y="1668463"/>
            <a:ext cx="7772400" cy="1143000"/>
          </a:xfrm>
        </p:spPr>
        <p:txBody>
          <a:bodyPr anchor="ctr"/>
          <a:lstStyle>
            <a:lvl1pPr>
              <a:defRPr/>
            </a:lvl1pPr>
          </a:lstStyle>
          <a:p>
            <a:pPr lvl="0"/>
            <a:r>
              <a:rPr lang="de-DE" altLang="de-DE" noProof="0" smtClean="0"/>
              <a:t>Titelmasterformat durch Klicken bearbeiten</a:t>
            </a:r>
          </a:p>
        </p:txBody>
      </p:sp>
      <p:sp>
        <p:nvSpPr>
          <p:cNvPr id="3075" name="Rectangle 3"/>
          <p:cNvSpPr>
            <a:spLocks noGrp="1" noChangeArrowheads="1"/>
          </p:cNvSpPr>
          <p:nvPr>
            <p:ph type="subTitle" idx="1"/>
          </p:nvPr>
        </p:nvSpPr>
        <p:spPr>
          <a:xfrm>
            <a:off x="531813" y="3122613"/>
            <a:ext cx="6400800" cy="1752600"/>
          </a:xfrm>
        </p:spPr>
        <p:txBody>
          <a:bodyPr/>
          <a:lstStyle>
            <a:lvl1pPr marL="0" indent="0">
              <a:buFont typeface="Wingdings" pitchFamily="2" charset="2"/>
              <a:buNone/>
              <a:defRPr sz="2800">
                <a:solidFill>
                  <a:schemeClr val="bg1"/>
                </a:solidFill>
              </a:defRPr>
            </a:lvl1pPr>
          </a:lstStyle>
          <a:p>
            <a:pPr lvl="0"/>
            <a:r>
              <a:rPr lang="de-DE" altLang="de-DE" noProof="0" smtClean="0"/>
              <a:t>Formatvorlage des Untertitelmasters durch Klicken bearbeiten</a:t>
            </a:r>
          </a:p>
        </p:txBody>
      </p:sp>
      <p:pic>
        <p:nvPicPr>
          <p:cNvPr id="3080" name="Picture 8" descr="Streif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3063"/>
            <a:ext cx="2905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HM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373063"/>
            <a:ext cx="638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Text Box 14"/>
          <p:cNvSpPr txBox="1">
            <a:spLocks noChangeArrowheads="1"/>
          </p:cNvSpPr>
          <p:nvPr/>
        </p:nvSpPr>
        <p:spPr bwMode="auto">
          <a:xfrm>
            <a:off x="914400" y="57150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de-DE" altLang="de-DE">
              <a:solidFill>
                <a:schemeClr val="tx1"/>
              </a:solidFill>
              <a:latin typeface="Times New Roman" pitchFamily="18" charset="0"/>
            </a:endParaRPr>
          </a:p>
        </p:txBody>
      </p:sp>
      <p:sp>
        <p:nvSpPr>
          <p:cNvPr id="3088" name="Text Box 16"/>
          <p:cNvSpPr txBox="1">
            <a:spLocks noChangeArrowheads="1"/>
          </p:cNvSpPr>
          <p:nvPr/>
        </p:nvSpPr>
        <p:spPr bwMode="auto">
          <a:xfrm>
            <a:off x="531813" y="293688"/>
            <a:ext cx="30206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200" b="1" dirty="0">
                <a:solidFill>
                  <a:srgbClr val="244894"/>
                </a:solidFill>
              </a:rPr>
              <a:t>Hessisches Ministerium für Wirtschaft,</a:t>
            </a:r>
          </a:p>
          <a:p>
            <a:pPr algn="l"/>
            <a:r>
              <a:rPr lang="de-DE" altLang="de-DE" sz="1200" b="1" dirty="0" smtClean="0">
                <a:solidFill>
                  <a:srgbClr val="244894"/>
                </a:solidFill>
              </a:rPr>
              <a:t>Energie,</a:t>
            </a:r>
            <a:r>
              <a:rPr lang="de-DE" altLang="de-DE" sz="1200" b="1" baseline="0" dirty="0" smtClean="0">
                <a:solidFill>
                  <a:srgbClr val="244894"/>
                </a:solidFill>
              </a:rPr>
              <a:t> </a:t>
            </a:r>
            <a:r>
              <a:rPr lang="de-DE" altLang="de-DE" sz="1200" b="1" dirty="0" smtClean="0">
                <a:solidFill>
                  <a:srgbClr val="244894"/>
                </a:solidFill>
              </a:rPr>
              <a:t>Verkehr </a:t>
            </a:r>
            <a:r>
              <a:rPr lang="de-DE" altLang="de-DE" sz="1200" b="1" dirty="0">
                <a:solidFill>
                  <a:srgbClr val="244894"/>
                </a:solidFill>
              </a:rPr>
              <a:t>und </a:t>
            </a:r>
            <a:r>
              <a:rPr lang="de-DE" altLang="de-DE" sz="1200" b="1" dirty="0" smtClean="0">
                <a:solidFill>
                  <a:srgbClr val="244894"/>
                </a:solidFill>
              </a:rPr>
              <a:t>Wohnen</a:t>
            </a:r>
            <a:endParaRPr lang="de-DE" altLang="de-DE" sz="1200" b="1" dirty="0">
              <a:solidFill>
                <a:srgbClr val="244894"/>
              </a:solidFill>
            </a:endParaRPr>
          </a:p>
        </p:txBody>
      </p:sp>
      <p:sp>
        <p:nvSpPr>
          <p:cNvPr id="3090" name="Rectangle 18"/>
          <p:cNvSpPr>
            <a:spLocks noGrp="1" noChangeArrowheads="1"/>
          </p:cNvSpPr>
          <p:nvPr>
            <p:ph type="dt" sz="half" idx="2"/>
          </p:nvPr>
        </p:nvSpPr>
        <p:spPr>
          <a:xfrm>
            <a:off x="609600" y="6324600"/>
            <a:ext cx="4419600" cy="381000"/>
          </a:xfrm>
        </p:spPr>
        <p:txBody>
          <a:bodyPr lIns="0" tIns="0" rIns="0" bIns="0"/>
          <a:lstStyle>
            <a:lvl1pPr eaLnBrk="0" hangingPunct="0">
              <a:defRPr sz="1200">
                <a:solidFill>
                  <a:schemeClr val="bg1"/>
                </a:solidFill>
              </a:defRPr>
            </a:lvl1pPr>
          </a:lstStyle>
          <a:p>
            <a:r>
              <a:rPr lang="de-DE" altLang="de-DE"/>
              <a:t>Wiesbaden, den </a:t>
            </a:r>
            <a:fld id="{4A6413C7-A9A1-44ED-A321-49848D5FFA2C}" type="datetime4">
              <a:rPr lang="de-DE" altLang="de-DE"/>
              <a:pPr/>
              <a:t>5. Mai 2023</a:t>
            </a:fld>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E635CBDE-1B7B-421F-A914-61005B8E07B6}" type="datetime2">
              <a:rPr lang="de-DE" altLang="de-DE"/>
              <a:pPr/>
              <a:t>Freitag, 5. Mai 2023</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dirty="0" smtClean="0"/>
              <a:t>Hessisches Ministerium für Wirtschaft, Energie, Verkehr und Wohnen</a:t>
            </a:r>
          </a:p>
          <a:p>
            <a:endParaRPr lang="de-DE" altLang="de-DE" dirty="0"/>
          </a:p>
        </p:txBody>
      </p:sp>
    </p:spTree>
    <p:extLst>
      <p:ext uri="{BB962C8B-B14F-4D97-AF65-F5344CB8AC3E}">
        <p14:creationId xmlns:p14="http://schemas.microsoft.com/office/powerpoint/2010/main" val="257470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42050" y="838200"/>
            <a:ext cx="1903413" cy="52578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1813" y="838200"/>
            <a:ext cx="5557837" cy="5257800"/>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A2B85FD0-E679-4DA4-879D-506D12D0DFC6}" type="datetime2">
              <a:rPr lang="de-DE" altLang="de-DE"/>
              <a:pPr/>
              <a:t>Freitag, 5. Mai 2023</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dirty="0" smtClean="0"/>
              <a:t>Hessisches Ministerium für Wirtschaft, Energie, Verkehr und Wohnen</a:t>
            </a:r>
          </a:p>
          <a:p>
            <a:endParaRPr lang="de-DE" altLang="de-DE" dirty="0"/>
          </a:p>
        </p:txBody>
      </p:sp>
    </p:spTree>
    <p:extLst>
      <p:ext uri="{BB962C8B-B14F-4D97-AF65-F5344CB8AC3E}">
        <p14:creationId xmlns:p14="http://schemas.microsoft.com/office/powerpoint/2010/main" val="193465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A6F67CC4-A361-46C1-A0E4-A0B7A4D9A742}" type="datetime2">
              <a:rPr lang="de-DE" altLang="de-DE"/>
              <a:pPr/>
              <a:t>Freitag, 5. Mai 2023</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dirty="0" smtClean="0"/>
              <a:t>Hessisches Ministerium für Wirtschaft, Energie, Verkehr und Wohnen</a:t>
            </a:r>
          </a:p>
          <a:p>
            <a:endParaRPr lang="de-DE" altLang="de-DE" dirty="0"/>
          </a:p>
        </p:txBody>
      </p:sp>
    </p:spTree>
    <p:extLst>
      <p:ext uri="{BB962C8B-B14F-4D97-AF65-F5344CB8AC3E}">
        <p14:creationId xmlns:p14="http://schemas.microsoft.com/office/powerpoint/2010/main" val="207229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lvl1pPr>
              <a:defRPr/>
            </a:lvl1pPr>
          </a:lstStyle>
          <a:p>
            <a:fld id="{F3E0BF70-BABF-47E6-8292-CD3F50200D70}" type="datetime2">
              <a:rPr lang="de-DE" altLang="de-DE"/>
              <a:pPr/>
              <a:t>Freitag, 5. Mai 2023</a:t>
            </a:fld>
            <a:endParaRPr lang="de-DE" altLang="de-DE"/>
          </a:p>
        </p:txBody>
      </p:sp>
      <p:sp>
        <p:nvSpPr>
          <p:cNvPr id="5" name="Fußzeilenplatzhalter 4"/>
          <p:cNvSpPr>
            <a:spLocks noGrp="1"/>
          </p:cNvSpPr>
          <p:nvPr>
            <p:ph type="ftr" sz="quarter" idx="11"/>
          </p:nvPr>
        </p:nvSpPr>
        <p:spPr/>
        <p:txBody>
          <a:bodyPr/>
          <a:lstStyle>
            <a:lvl1pPr>
              <a:defRPr/>
            </a:lvl1pPr>
          </a:lstStyle>
          <a:p>
            <a:r>
              <a:rPr lang="de-DE" altLang="de-DE" dirty="0" smtClean="0"/>
              <a:t>Hessisches Ministerium für Wirtschaft, Energie, Verkehr und Wohnen</a:t>
            </a:r>
          </a:p>
          <a:p>
            <a:endParaRPr lang="de-DE" altLang="de-DE" dirty="0"/>
          </a:p>
        </p:txBody>
      </p:sp>
    </p:spTree>
    <p:extLst>
      <p:ext uri="{BB962C8B-B14F-4D97-AF65-F5344CB8AC3E}">
        <p14:creationId xmlns:p14="http://schemas.microsoft.com/office/powerpoint/2010/main" val="140350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531813" y="1981200"/>
            <a:ext cx="37306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14838" y="1981200"/>
            <a:ext cx="37306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fld id="{CEE7A584-8DC8-4411-B95E-C922CCD338E8}" type="datetime2">
              <a:rPr lang="de-DE" altLang="de-DE"/>
              <a:pPr/>
              <a:t>Freitag, 5. Mai 2023</a:t>
            </a:fld>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dirty="0" smtClean="0"/>
              <a:t>Hessisches Ministerium für Wirtschaft, Energie, Verkehr und Wohnen</a:t>
            </a:r>
          </a:p>
          <a:p>
            <a:endParaRPr lang="de-DE" altLang="de-DE" dirty="0"/>
          </a:p>
        </p:txBody>
      </p:sp>
    </p:spTree>
    <p:extLst>
      <p:ext uri="{BB962C8B-B14F-4D97-AF65-F5344CB8AC3E}">
        <p14:creationId xmlns:p14="http://schemas.microsoft.com/office/powerpoint/2010/main" val="226271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fld id="{4E4E4328-B013-4E3B-B3D8-879D35EBDE20}" type="datetime2">
              <a:rPr lang="de-DE" altLang="de-DE"/>
              <a:pPr/>
              <a:t>Freitag, 5. Mai 2023</a:t>
            </a:fld>
            <a:endParaRPr lang="de-DE" altLang="de-DE"/>
          </a:p>
        </p:txBody>
      </p:sp>
      <p:sp>
        <p:nvSpPr>
          <p:cNvPr id="8" name="Fußzeilenplatzhalter 7"/>
          <p:cNvSpPr>
            <a:spLocks noGrp="1"/>
          </p:cNvSpPr>
          <p:nvPr>
            <p:ph type="ftr" sz="quarter" idx="11"/>
          </p:nvPr>
        </p:nvSpPr>
        <p:spPr/>
        <p:txBody>
          <a:bodyPr/>
          <a:lstStyle>
            <a:lvl1pPr>
              <a:defRPr/>
            </a:lvl1pPr>
          </a:lstStyle>
          <a:p>
            <a:r>
              <a:rPr lang="de-DE" altLang="de-DE" dirty="0" smtClean="0"/>
              <a:t>Hessisches Ministerium für Wirtschaft,, Energie, Verkehr und Wohnen</a:t>
            </a:r>
          </a:p>
          <a:p>
            <a:endParaRPr lang="de-DE" altLang="de-DE" dirty="0"/>
          </a:p>
        </p:txBody>
      </p:sp>
    </p:spTree>
    <p:extLst>
      <p:ext uri="{BB962C8B-B14F-4D97-AF65-F5344CB8AC3E}">
        <p14:creationId xmlns:p14="http://schemas.microsoft.com/office/powerpoint/2010/main" val="76798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fld id="{71704D70-6826-4EEE-8E89-2D2CA8E93648}" type="datetime2">
              <a:rPr lang="de-DE" altLang="de-DE"/>
              <a:pPr/>
              <a:t>Freitag, 5. Mai 2023</a:t>
            </a:fld>
            <a:endParaRPr lang="de-DE" altLang="de-DE"/>
          </a:p>
        </p:txBody>
      </p:sp>
      <p:sp>
        <p:nvSpPr>
          <p:cNvPr id="4" name="Fußzeilenplatzhalter 3"/>
          <p:cNvSpPr>
            <a:spLocks noGrp="1"/>
          </p:cNvSpPr>
          <p:nvPr>
            <p:ph type="ftr" sz="quarter" idx="11"/>
          </p:nvPr>
        </p:nvSpPr>
        <p:spPr/>
        <p:txBody>
          <a:bodyPr/>
          <a:lstStyle>
            <a:lvl1pPr>
              <a:defRPr/>
            </a:lvl1pPr>
          </a:lstStyle>
          <a:p>
            <a:r>
              <a:rPr lang="de-DE" altLang="de-DE" dirty="0" smtClean="0"/>
              <a:t>Hessisches Ministerium für Wirtschaft, Energie, Verkehr und Wohnen</a:t>
            </a:r>
          </a:p>
          <a:p>
            <a:endParaRPr lang="de-DE" altLang="de-DE" dirty="0"/>
          </a:p>
        </p:txBody>
      </p:sp>
    </p:spTree>
    <p:extLst>
      <p:ext uri="{BB962C8B-B14F-4D97-AF65-F5344CB8AC3E}">
        <p14:creationId xmlns:p14="http://schemas.microsoft.com/office/powerpoint/2010/main" val="1074472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0CF15FDC-7EA1-4210-97BE-A615F8BA5DD3}" type="datetime2">
              <a:rPr lang="de-DE" altLang="de-DE"/>
              <a:pPr/>
              <a:t>Freitag, 5. Mai 2023</a:t>
            </a:fld>
            <a:endParaRPr lang="de-DE" altLang="de-DE"/>
          </a:p>
        </p:txBody>
      </p:sp>
      <p:sp>
        <p:nvSpPr>
          <p:cNvPr id="3" name="Fußzeilenplatzhalter 2"/>
          <p:cNvSpPr>
            <a:spLocks noGrp="1"/>
          </p:cNvSpPr>
          <p:nvPr>
            <p:ph type="ftr" sz="quarter" idx="11"/>
          </p:nvPr>
        </p:nvSpPr>
        <p:spPr/>
        <p:txBody>
          <a:bodyPr/>
          <a:lstStyle>
            <a:lvl1pPr>
              <a:defRPr/>
            </a:lvl1pPr>
          </a:lstStyle>
          <a:p>
            <a:r>
              <a:rPr lang="de-DE" altLang="de-DE" dirty="0" smtClean="0"/>
              <a:t>Hessisches Ministerium für Wirtschaft, Energie, Verkehr und Wohnen</a:t>
            </a:r>
          </a:p>
          <a:p>
            <a:endParaRPr lang="de-DE" altLang="de-DE" dirty="0"/>
          </a:p>
        </p:txBody>
      </p:sp>
    </p:spTree>
    <p:extLst>
      <p:ext uri="{BB962C8B-B14F-4D97-AF65-F5344CB8AC3E}">
        <p14:creationId xmlns:p14="http://schemas.microsoft.com/office/powerpoint/2010/main" val="299936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fld id="{7F13C77C-6697-4451-ADF9-4C61DDB60B30}" type="datetime2">
              <a:rPr lang="de-DE" altLang="de-DE"/>
              <a:pPr/>
              <a:t>Freitag, 5. Mai 2023</a:t>
            </a:fld>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dirty="0" smtClean="0"/>
              <a:t>Hessisches Ministerium für Wirtschaft, Energie, Verkehr und Wohnen</a:t>
            </a:r>
          </a:p>
          <a:p>
            <a:endParaRPr lang="de-DE" altLang="de-DE" dirty="0"/>
          </a:p>
        </p:txBody>
      </p:sp>
    </p:spTree>
    <p:extLst>
      <p:ext uri="{BB962C8B-B14F-4D97-AF65-F5344CB8AC3E}">
        <p14:creationId xmlns:p14="http://schemas.microsoft.com/office/powerpoint/2010/main" val="163201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lvl1pPr>
              <a:defRPr/>
            </a:lvl1pPr>
          </a:lstStyle>
          <a:p>
            <a:fld id="{EB858625-F70B-4BF8-BF31-708ADDA5D67F}" type="datetime2">
              <a:rPr lang="de-DE" altLang="de-DE"/>
              <a:pPr/>
              <a:t>Freitag, 5. Mai 2023</a:t>
            </a:fld>
            <a:endParaRPr lang="de-DE" altLang="de-DE"/>
          </a:p>
        </p:txBody>
      </p:sp>
      <p:sp>
        <p:nvSpPr>
          <p:cNvPr id="6" name="Fußzeilenplatzhalter 5"/>
          <p:cNvSpPr>
            <a:spLocks noGrp="1"/>
          </p:cNvSpPr>
          <p:nvPr>
            <p:ph type="ftr" sz="quarter" idx="11"/>
          </p:nvPr>
        </p:nvSpPr>
        <p:spPr/>
        <p:txBody>
          <a:bodyPr/>
          <a:lstStyle>
            <a:lvl1pPr>
              <a:defRPr/>
            </a:lvl1pPr>
          </a:lstStyle>
          <a:p>
            <a:r>
              <a:rPr lang="de-DE" altLang="de-DE" dirty="0" smtClean="0"/>
              <a:t>Hessisches Ministerium für Wirtschaft, Energie, Verkehr und Wohnen</a:t>
            </a:r>
          </a:p>
          <a:p>
            <a:endParaRPr lang="de-DE" altLang="de-DE" dirty="0"/>
          </a:p>
        </p:txBody>
      </p:sp>
    </p:spTree>
    <p:extLst>
      <p:ext uri="{BB962C8B-B14F-4D97-AF65-F5344CB8AC3E}">
        <p14:creationId xmlns:p14="http://schemas.microsoft.com/office/powerpoint/2010/main" val="1527760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1813" y="838200"/>
            <a:ext cx="76136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Titel</a:t>
            </a:r>
          </a:p>
        </p:txBody>
      </p:sp>
      <p:sp>
        <p:nvSpPr>
          <p:cNvPr id="1027" name="Rectangle 3"/>
          <p:cNvSpPr>
            <a:spLocks noGrp="1" noChangeArrowheads="1"/>
          </p:cNvSpPr>
          <p:nvPr>
            <p:ph type="body" idx="1"/>
          </p:nvPr>
        </p:nvSpPr>
        <p:spPr bwMode="auto">
          <a:xfrm>
            <a:off x="531813" y="1981200"/>
            <a:ext cx="76136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533400" y="6400800"/>
            <a:ext cx="29400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l">
              <a:defRPr sz="1000">
                <a:solidFill>
                  <a:srgbClr val="244894"/>
                </a:solidFill>
              </a:defRPr>
            </a:lvl1pPr>
          </a:lstStyle>
          <a:p>
            <a:fld id="{143AB1C7-8EBC-4FC2-A411-75C050181388}" type="datetime2">
              <a:rPr lang="de-DE" altLang="de-DE"/>
              <a:pPr/>
              <a:t>Freitag, 5. Mai 2023</a:t>
            </a:fld>
            <a:endParaRPr lang="de-DE" altLang="de-DE"/>
          </a:p>
        </p:txBody>
      </p:sp>
      <p:sp>
        <p:nvSpPr>
          <p:cNvPr id="1029" name="Rectangle 5"/>
          <p:cNvSpPr>
            <a:spLocks noGrp="1" noChangeArrowheads="1"/>
          </p:cNvSpPr>
          <p:nvPr>
            <p:ph type="ftr" sz="quarter" idx="3"/>
          </p:nvPr>
        </p:nvSpPr>
        <p:spPr bwMode="auto">
          <a:xfrm>
            <a:off x="531812" y="293688"/>
            <a:ext cx="555235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a:solidFill>
                  <a:srgbClr val="244894"/>
                </a:solidFill>
              </a:defRPr>
            </a:lvl1pPr>
          </a:lstStyle>
          <a:p>
            <a:r>
              <a:rPr lang="de-DE" altLang="de-DE" dirty="0" smtClean="0"/>
              <a:t>Hessisches Ministerium für Wirtschaft, Energie, Verkehr und Wohnen</a:t>
            </a:r>
          </a:p>
          <a:p>
            <a:endParaRPr lang="de-DE" altLang="de-DE" dirty="0"/>
          </a:p>
        </p:txBody>
      </p:sp>
      <p:pic>
        <p:nvPicPr>
          <p:cNvPr id="1031" name="Picture 7" descr="Streife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373063"/>
            <a:ext cx="2905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8"/>
          <p:cNvSpPr>
            <a:spLocks noChangeArrowheads="1"/>
          </p:cNvSpPr>
          <p:nvPr/>
        </p:nvSpPr>
        <p:spPr bwMode="auto">
          <a:xfrm>
            <a:off x="6553200" y="6400800"/>
            <a:ext cx="2286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0" hangingPunct="0"/>
            <a:fld id="{25AAF237-D767-4F5F-8876-875A0C806A38}" type="slidenum">
              <a:rPr lang="it-IT" altLang="de-DE" sz="1000">
                <a:solidFill>
                  <a:srgbClr val="244894"/>
                </a:solidFill>
              </a:rPr>
              <a:pPr algn="r" eaLnBrk="0" hangingPunct="0"/>
              <a:t>‹Nr.›</a:t>
            </a:fld>
            <a:endParaRPr lang="it-IT" altLang="de-DE" sz="1000">
              <a:solidFill>
                <a:srgbClr val="244894"/>
              </a:solidFill>
            </a:endParaRPr>
          </a:p>
        </p:txBody>
      </p:sp>
      <p:pic>
        <p:nvPicPr>
          <p:cNvPr id="1034" name="Picture 10" descr="HM_RGB"/>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53400" y="373063"/>
            <a:ext cx="6381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rtl="0" eaLnBrk="1" fontAlgn="base" hangingPunct="1">
        <a:spcBef>
          <a:spcPct val="0"/>
        </a:spcBef>
        <a:spcAft>
          <a:spcPct val="0"/>
        </a:spcAft>
        <a:defRPr sz="2400" b="1">
          <a:solidFill>
            <a:srgbClr val="244894"/>
          </a:solidFill>
          <a:latin typeface="+mj-lt"/>
          <a:ea typeface="+mj-ea"/>
          <a:cs typeface="+mj-cs"/>
        </a:defRPr>
      </a:lvl1pPr>
      <a:lvl2pPr algn="l" rtl="0" eaLnBrk="1" fontAlgn="base" hangingPunct="1">
        <a:spcBef>
          <a:spcPct val="0"/>
        </a:spcBef>
        <a:spcAft>
          <a:spcPct val="0"/>
        </a:spcAft>
        <a:defRPr sz="2400" b="1">
          <a:solidFill>
            <a:srgbClr val="244894"/>
          </a:solidFill>
          <a:latin typeface="Arial" charset="0"/>
        </a:defRPr>
      </a:lvl2pPr>
      <a:lvl3pPr algn="l" rtl="0" eaLnBrk="1" fontAlgn="base" hangingPunct="1">
        <a:spcBef>
          <a:spcPct val="0"/>
        </a:spcBef>
        <a:spcAft>
          <a:spcPct val="0"/>
        </a:spcAft>
        <a:defRPr sz="2400" b="1">
          <a:solidFill>
            <a:srgbClr val="244894"/>
          </a:solidFill>
          <a:latin typeface="Arial" charset="0"/>
        </a:defRPr>
      </a:lvl3pPr>
      <a:lvl4pPr algn="l" rtl="0" eaLnBrk="1" fontAlgn="base" hangingPunct="1">
        <a:spcBef>
          <a:spcPct val="0"/>
        </a:spcBef>
        <a:spcAft>
          <a:spcPct val="0"/>
        </a:spcAft>
        <a:defRPr sz="2400" b="1">
          <a:solidFill>
            <a:srgbClr val="244894"/>
          </a:solidFill>
          <a:latin typeface="Arial" charset="0"/>
        </a:defRPr>
      </a:lvl4pPr>
      <a:lvl5pPr algn="l" rtl="0" eaLnBrk="1" fontAlgn="base" hangingPunct="1">
        <a:spcBef>
          <a:spcPct val="0"/>
        </a:spcBef>
        <a:spcAft>
          <a:spcPct val="0"/>
        </a:spcAft>
        <a:defRPr sz="2400" b="1">
          <a:solidFill>
            <a:srgbClr val="244894"/>
          </a:solidFill>
          <a:latin typeface="Arial" charset="0"/>
        </a:defRPr>
      </a:lvl5pPr>
      <a:lvl6pPr marL="457200" algn="l" rtl="0" eaLnBrk="1" fontAlgn="base" hangingPunct="1">
        <a:spcBef>
          <a:spcPct val="0"/>
        </a:spcBef>
        <a:spcAft>
          <a:spcPct val="0"/>
        </a:spcAft>
        <a:defRPr sz="2400" b="1">
          <a:solidFill>
            <a:srgbClr val="244894"/>
          </a:solidFill>
          <a:latin typeface="Arial" charset="0"/>
        </a:defRPr>
      </a:lvl6pPr>
      <a:lvl7pPr marL="914400" algn="l" rtl="0" eaLnBrk="1" fontAlgn="base" hangingPunct="1">
        <a:spcBef>
          <a:spcPct val="0"/>
        </a:spcBef>
        <a:spcAft>
          <a:spcPct val="0"/>
        </a:spcAft>
        <a:defRPr sz="2400" b="1">
          <a:solidFill>
            <a:srgbClr val="244894"/>
          </a:solidFill>
          <a:latin typeface="Arial" charset="0"/>
        </a:defRPr>
      </a:lvl7pPr>
      <a:lvl8pPr marL="1371600" algn="l" rtl="0" eaLnBrk="1" fontAlgn="base" hangingPunct="1">
        <a:spcBef>
          <a:spcPct val="0"/>
        </a:spcBef>
        <a:spcAft>
          <a:spcPct val="0"/>
        </a:spcAft>
        <a:defRPr sz="2400" b="1">
          <a:solidFill>
            <a:srgbClr val="244894"/>
          </a:solidFill>
          <a:latin typeface="Arial" charset="0"/>
        </a:defRPr>
      </a:lvl8pPr>
      <a:lvl9pPr marL="1828800" algn="l" rtl="0" eaLnBrk="1" fontAlgn="base" hangingPunct="1">
        <a:spcBef>
          <a:spcPct val="0"/>
        </a:spcBef>
        <a:spcAft>
          <a:spcPct val="0"/>
        </a:spcAft>
        <a:defRPr sz="2400" b="1">
          <a:solidFill>
            <a:srgbClr val="244894"/>
          </a:solidFill>
          <a:latin typeface="Arial" charset="0"/>
        </a:defRPr>
      </a:lvl9pPr>
    </p:titleStyle>
    <p:bodyStyle>
      <a:lvl1pPr marL="342900" indent="-342900" algn="l" rtl="0" eaLnBrk="1" fontAlgn="base" hangingPunct="1">
        <a:lnSpc>
          <a:spcPct val="139000"/>
        </a:lnSpc>
        <a:spcBef>
          <a:spcPct val="0"/>
        </a:spcBef>
        <a:spcAft>
          <a:spcPct val="0"/>
        </a:spcAft>
        <a:buClr>
          <a:srgbClr val="D3242E"/>
        </a:buClr>
        <a:buFont typeface="Wingdings" pitchFamily="2" charset="2"/>
        <a:buChar char="§"/>
        <a:defRPr sz="2000">
          <a:solidFill>
            <a:srgbClr val="244894"/>
          </a:solidFill>
          <a:latin typeface="+mn-lt"/>
          <a:ea typeface="+mn-ea"/>
          <a:cs typeface="+mn-cs"/>
        </a:defRPr>
      </a:lvl1pPr>
      <a:lvl2pPr marL="742950" indent="-285750" algn="l" rtl="0" eaLnBrk="1" fontAlgn="base" hangingPunct="1">
        <a:lnSpc>
          <a:spcPct val="139000"/>
        </a:lnSpc>
        <a:spcBef>
          <a:spcPct val="0"/>
        </a:spcBef>
        <a:spcAft>
          <a:spcPct val="0"/>
        </a:spcAft>
        <a:buClr>
          <a:srgbClr val="D3242E"/>
        </a:buClr>
        <a:buFont typeface="Wingdings" pitchFamily="2" charset="2"/>
        <a:buChar char="§"/>
        <a:defRPr>
          <a:solidFill>
            <a:srgbClr val="244894"/>
          </a:solidFill>
          <a:latin typeface="+mn-lt"/>
        </a:defRPr>
      </a:lvl2pPr>
      <a:lvl3pPr marL="1143000" indent="-228600" algn="l" rtl="0" eaLnBrk="1" fontAlgn="base" hangingPunct="1">
        <a:lnSpc>
          <a:spcPct val="139000"/>
        </a:lnSpc>
        <a:spcBef>
          <a:spcPct val="0"/>
        </a:spcBef>
        <a:spcAft>
          <a:spcPct val="0"/>
        </a:spcAft>
        <a:buClr>
          <a:srgbClr val="D3242E"/>
        </a:buClr>
        <a:buFont typeface="Wingdings" pitchFamily="2" charset="2"/>
        <a:buChar char="§"/>
        <a:defRPr>
          <a:solidFill>
            <a:srgbClr val="244894"/>
          </a:solidFill>
          <a:latin typeface="+mn-lt"/>
        </a:defRPr>
      </a:lvl3pPr>
      <a:lvl4pPr marL="1600200" indent="-228600" algn="l" rtl="0" eaLnBrk="1" fontAlgn="base" hangingPunct="1">
        <a:lnSpc>
          <a:spcPct val="139000"/>
        </a:lnSpc>
        <a:spcBef>
          <a:spcPct val="0"/>
        </a:spcBef>
        <a:spcAft>
          <a:spcPct val="0"/>
        </a:spcAft>
        <a:buClr>
          <a:srgbClr val="D3242E"/>
        </a:buClr>
        <a:buFont typeface="Wingdings" pitchFamily="2" charset="2"/>
        <a:buChar char="§"/>
        <a:defRPr>
          <a:solidFill>
            <a:srgbClr val="244894"/>
          </a:solidFill>
          <a:latin typeface="+mn-lt"/>
        </a:defRPr>
      </a:lvl4pPr>
      <a:lvl5pPr marL="2057400" indent="-228600" algn="l" rtl="0" eaLnBrk="1" fontAlgn="base" hangingPunct="1">
        <a:lnSpc>
          <a:spcPct val="139000"/>
        </a:lnSpc>
        <a:spcBef>
          <a:spcPct val="0"/>
        </a:spcBef>
        <a:spcAft>
          <a:spcPct val="0"/>
        </a:spcAft>
        <a:buClr>
          <a:srgbClr val="D3242E"/>
        </a:buClr>
        <a:buFont typeface="Wingdings" pitchFamily="2" charset="2"/>
        <a:buChar char="§"/>
        <a:defRPr>
          <a:solidFill>
            <a:srgbClr val="244894"/>
          </a:solidFill>
          <a:latin typeface="+mn-lt"/>
        </a:defRPr>
      </a:lvl5pPr>
      <a:lvl6pPr marL="2514600" indent="-228600" algn="l" rtl="0" eaLnBrk="1" fontAlgn="base" hangingPunct="1">
        <a:lnSpc>
          <a:spcPct val="139000"/>
        </a:lnSpc>
        <a:spcBef>
          <a:spcPct val="0"/>
        </a:spcBef>
        <a:spcAft>
          <a:spcPct val="0"/>
        </a:spcAft>
        <a:buClr>
          <a:srgbClr val="D3242E"/>
        </a:buClr>
        <a:buFont typeface="Wingdings" pitchFamily="2" charset="2"/>
        <a:buChar char="§"/>
        <a:defRPr>
          <a:solidFill>
            <a:srgbClr val="244894"/>
          </a:solidFill>
          <a:latin typeface="+mn-lt"/>
        </a:defRPr>
      </a:lvl6pPr>
      <a:lvl7pPr marL="2971800" indent="-228600" algn="l" rtl="0" eaLnBrk="1" fontAlgn="base" hangingPunct="1">
        <a:lnSpc>
          <a:spcPct val="139000"/>
        </a:lnSpc>
        <a:spcBef>
          <a:spcPct val="0"/>
        </a:spcBef>
        <a:spcAft>
          <a:spcPct val="0"/>
        </a:spcAft>
        <a:buClr>
          <a:srgbClr val="D3242E"/>
        </a:buClr>
        <a:buFont typeface="Wingdings" pitchFamily="2" charset="2"/>
        <a:buChar char="§"/>
        <a:defRPr>
          <a:solidFill>
            <a:srgbClr val="244894"/>
          </a:solidFill>
          <a:latin typeface="+mn-lt"/>
        </a:defRPr>
      </a:lvl7pPr>
      <a:lvl8pPr marL="3429000" indent="-228600" algn="l" rtl="0" eaLnBrk="1" fontAlgn="base" hangingPunct="1">
        <a:lnSpc>
          <a:spcPct val="139000"/>
        </a:lnSpc>
        <a:spcBef>
          <a:spcPct val="0"/>
        </a:spcBef>
        <a:spcAft>
          <a:spcPct val="0"/>
        </a:spcAft>
        <a:buClr>
          <a:srgbClr val="D3242E"/>
        </a:buClr>
        <a:buFont typeface="Wingdings" pitchFamily="2" charset="2"/>
        <a:buChar char="§"/>
        <a:defRPr>
          <a:solidFill>
            <a:srgbClr val="244894"/>
          </a:solidFill>
          <a:latin typeface="+mn-lt"/>
        </a:defRPr>
      </a:lvl8pPr>
      <a:lvl9pPr marL="3886200" indent="-228600" algn="l" rtl="0" eaLnBrk="1" fontAlgn="base" hangingPunct="1">
        <a:lnSpc>
          <a:spcPct val="139000"/>
        </a:lnSpc>
        <a:spcBef>
          <a:spcPct val="0"/>
        </a:spcBef>
        <a:spcAft>
          <a:spcPct val="0"/>
        </a:spcAft>
        <a:buClr>
          <a:srgbClr val="D3242E"/>
        </a:buClr>
        <a:buFont typeface="Wingdings" pitchFamily="2" charset="2"/>
        <a:buChar char="§"/>
        <a:defRPr>
          <a:solidFill>
            <a:srgbClr val="244894"/>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www.innovationsfoerderung-hessen.de/fue-vorhaben-in-unternehmen" TargetMode="External"/><Relationship Id="rId5" Type="http://schemas.openxmlformats.org/officeDocument/2006/relationships/hyperlink" Target="https://www.technologieland-hessen.de/fue-foerderung" TargetMode="External"/><Relationship Id="rId4" Type="http://schemas.openxmlformats.org/officeDocument/2006/relationships/hyperlink" Target="https://foerderportal.wibank.de4/"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2022-09-07%20PIUS-Invest_iPDF_ohne_Video.pdf"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hyperlink" Target="https://www.energieeffizienz-hessen.de/beratungsfoerderung/impulsgespraech-energieeffizienz"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www.pius-info.de/service/foerderung-und-beratung/foerderprogramme-laender/hessen/" TargetMode="External"/><Relationship Id="rId5" Type="http://schemas.openxmlformats.org/officeDocument/2006/relationships/hyperlink" Target="https://www.technologieland-hessen.de/Pius-Foerderung" TargetMode="External"/><Relationship Id="rId4" Type="http://schemas.openxmlformats.org/officeDocument/2006/relationships/hyperlink" Target="https://foerderportal.wibank.de4/"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dt" sz="half" idx="2"/>
          </p:nvPr>
        </p:nvSpPr>
        <p:spPr/>
        <p:txBody>
          <a:bodyPr/>
          <a:lstStyle/>
          <a:p>
            <a:r>
              <a:rPr lang="de-DE" altLang="de-DE"/>
              <a:t>Wiesbaden, den </a:t>
            </a:r>
            <a:fld id="{4A6413C7-A9A1-44ED-A321-49848D5FFA2C}" type="datetime4">
              <a:rPr lang="de-DE" altLang="de-DE"/>
              <a:pPr/>
              <a:t>5. Mai 2023</a:t>
            </a:fld>
            <a:endParaRPr lang="de-DE" altLang="de-DE"/>
          </a:p>
        </p:txBody>
      </p:sp>
      <p:sp>
        <p:nvSpPr>
          <p:cNvPr id="24578" name="Rectangle 2"/>
          <p:cNvSpPr>
            <a:spLocks noGrp="1" noChangeArrowheads="1"/>
          </p:cNvSpPr>
          <p:nvPr>
            <p:ph type="ctrTitle"/>
          </p:nvPr>
        </p:nvSpPr>
        <p:spPr>
          <a:xfrm>
            <a:off x="531812" y="1668463"/>
            <a:ext cx="8216651" cy="1016000"/>
          </a:xfrm>
          <a:ln/>
        </p:spPr>
        <p:txBody>
          <a:bodyPr/>
          <a:lstStyle/>
          <a:p>
            <a:r>
              <a:rPr lang="de-DE" dirty="0"/>
              <a:t>Europäischer Fonds für Regionale Entwicklung (EFRE)</a:t>
            </a:r>
            <a:endParaRPr lang="de-DE" altLang="de-DE" dirty="0"/>
          </a:p>
        </p:txBody>
      </p:sp>
      <p:sp>
        <p:nvSpPr>
          <p:cNvPr id="24579" name="Rectangle 3"/>
          <p:cNvSpPr>
            <a:spLocks noGrp="1" noChangeArrowheads="1"/>
          </p:cNvSpPr>
          <p:nvPr>
            <p:ph type="subTitle" idx="1"/>
          </p:nvPr>
        </p:nvSpPr>
        <p:spPr>
          <a:ln/>
        </p:spPr>
        <p:txBody>
          <a:bodyPr/>
          <a:lstStyle/>
          <a:p>
            <a:r>
              <a:rPr lang="de-DE" b="1" dirty="0"/>
              <a:t>Europa für Hessen:</a:t>
            </a:r>
            <a:endParaRPr lang="de-DE" dirty="0"/>
          </a:p>
          <a:p>
            <a:r>
              <a:rPr lang="de-DE" b="1" dirty="0"/>
              <a:t>Europäische Förderung für Projekte in Ihrer Region</a:t>
            </a:r>
            <a:endParaRPr lang="de-DE" alt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4" name="Grafik 3"/>
          <p:cNvPicPr>
            <a:picLocks noChangeAspect="1"/>
          </p:cNvPicPr>
          <p:nvPr/>
        </p:nvPicPr>
        <p:blipFill>
          <a:blip r:embed="rId3"/>
          <a:stretch>
            <a:fillRect/>
          </a:stretch>
        </p:blipFill>
        <p:spPr>
          <a:xfrm>
            <a:off x="827584" y="1124745"/>
            <a:ext cx="6840760" cy="1931178"/>
          </a:xfrm>
          <a:prstGeom prst="rect">
            <a:avLst/>
          </a:prstGeom>
          <a:effectLst>
            <a:outerShdw blurRad="50800" dist="38100" dir="2700000" algn="tl" rotWithShape="0">
              <a:prstClr val="black">
                <a:alpha val="40000"/>
              </a:prstClr>
            </a:outerShdw>
          </a:effectLst>
        </p:spPr>
      </p:pic>
      <p:sp>
        <p:nvSpPr>
          <p:cNvPr id="5" name="Rechteck 4"/>
          <p:cNvSpPr/>
          <p:nvPr/>
        </p:nvSpPr>
        <p:spPr bwMode="auto">
          <a:xfrm>
            <a:off x="827584" y="2965267"/>
            <a:ext cx="6840760" cy="3096344"/>
          </a:xfrm>
          <a:prstGeom prst="rect">
            <a:avLst/>
          </a:prstGeom>
          <a:solidFill>
            <a:srgbClr val="DBE6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61504">
            <a:off x="6989970" y="5343269"/>
            <a:ext cx="1375753" cy="1405444"/>
          </a:xfrm>
          <a:prstGeom prst="rect">
            <a:avLst/>
          </a:prstGeom>
        </p:spPr>
      </p:pic>
      <p:sp>
        <p:nvSpPr>
          <p:cNvPr id="6" name="Rechteck 5"/>
          <p:cNvSpPr/>
          <p:nvPr/>
        </p:nvSpPr>
        <p:spPr>
          <a:xfrm>
            <a:off x="1331640" y="3722256"/>
            <a:ext cx="5832648" cy="1938992"/>
          </a:xfrm>
          <a:prstGeom prst="rect">
            <a:avLst/>
          </a:prstGeom>
        </p:spPr>
        <p:txBody>
          <a:bodyPr wrap="square">
            <a:spAutoFit/>
          </a:bodyPr>
          <a:lstStyle/>
          <a:p>
            <a:pPr marL="285750" indent="-285750" algn="l">
              <a:buFont typeface="Wingdings" panose="05000000000000000000" pitchFamily="2" charset="2"/>
              <a:buChar char="§"/>
            </a:pPr>
            <a:r>
              <a:rPr lang="de-DE" sz="1200" dirty="0" smtClean="0">
                <a:solidFill>
                  <a:srgbClr val="174697"/>
                </a:solidFill>
                <a:ea typeface="Times New Roman" panose="02020603050405020304" pitchFamily="18" charset="0"/>
              </a:rPr>
              <a:t>Vorhaben können mit bis zu 100 Prozent der förderfähigen Kosten gefördert werden, da sie beihilfefrei sind. Förderanteil EFRE: 40 Prozent.</a:t>
            </a:r>
          </a:p>
          <a:p>
            <a:pPr algn="l"/>
            <a:endParaRPr lang="de-DE" sz="1200" dirty="0" smtClean="0">
              <a:solidFill>
                <a:srgbClr val="174697"/>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rgbClr val="174697"/>
                </a:solidFill>
                <a:ea typeface="Times New Roman" panose="02020603050405020304" pitchFamily="18" charset="0"/>
              </a:rPr>
              <a:t>Liegen die förderfähigen Kosten unter 300.000 Euro, können Vorhaben nur bei besonderem Landesinteresse gefördert werden. Für Verbundvorhaben liegt die Untergrenze bei 150.000 Euro.</a:t>
            </a:r>
          </a:p>
          <a:p>
            <a:pPr marL="285750" indent="-285750" algn="l">
              <a:buFont typeface="Wingdings" panose="05000000000000000000" pitchFamily="2" charset="2"/>
              <a:buChar char="§"/>
            </a:pPr>
            <a:endParaRPr lang="de-DE" sz="1200" dirty="0">
              <a:solidFill>
                <a:srgbClr val="174697"/>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rgbClr val="174697"/>
                </a:solidFill>
                <a:ea typeface="Times New Roman" panose="02020603050405020304" pitchFamily="18" charset="0"/>
              </a:rPr>
              <a:t>Investitionen in Infrastrukturen sind nur förderfähig, wenn die </a:t>
            </a:r>
            <a:r>
              <a:rPr lang="de-DE" sz="1200" dirty="0">
                <a:solidFill>
                  <a:srgbClr val="174697"/>
                </a:solidFill>
                <a:ea typeface="Times New Roman" panose="02020603050405020304" pitchFamily="18" charset="0"/>
              </a:rPr>
              <a:t>L</a:t>
            </a:r>
            <a:r>
              <a:rPr lang="de-DE" sz="1200" dirty="0" smtClean="0">
                <a:solidFill>
                  <a:srgbClr val="174697"/>
                </a:solidFill>
                <a:ea typeface="Times New Roman" panose="02020603050405020304" pitchFamily="18" charset="0"/>
              </a:rPr>
              <a:t>ebensdauer mindestens fünf Jahre beträgt und die Klimaverträglichkeit der Infrastruktur gewährleistet ist.</a:t>
            </a:r>
          </a:p>
        </p:txBody>
      </p:sp>
      <p:sp>
        <p:nvSpPr>
          <p:cNvPr id="10" name="Rechteck 9"/>
          <p:cNvSpPr/>
          <p:nvPr/>
        </p:nvSpPr>
        <p:spPr>
          <a:xfrm>
            <a:off x="1331640" y="2996952"/>
            <a:ext cx="5832648" cy="461665"/>
          </a:xfrm>
          <a:prstGeom prst="rect">
            <a:avLst/>
          </a:prstGeom>
        </p:spPr>
        <p:txBody>
          <a:bodyPr wrap="square">
            <a:spAutoFit/>
          </a:bodyPr>
          <a:lstStyle/>
          <a:p>
            <a:r>
              <a:rPr lang="de-DE" b="1" dirty="0" smtClean="0">
                <a:solidFill>
                  <a:srgbClr val="174697"/>
                </a:solidFill>
                <a:ea typeface="Times New Roman" panose="02020603050405020304" pitchFamily="18" charset="0"/>
              </a:rPr>
              <a:t>Förderkonditionen</a:t>
            </a:r>
          </a:p>
        </p:txBody>
      </p:sp>
    </p:spTree>
    <p:extLst>
      <p:ext uri="{BB962C8B-B14F-4D97-AF65-F5344CB8AC3E}">
        <p14:creationId xmlns:p14="http://schemas.microsoft.com/office/powerpoint/2010/main" val="1009625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4" name="Grafik 3"/>
          <p:cNvPicPr>
            <a:picLocks noChangeAspect="1"/>
          </p:cNvPicPr>
          <p:nvPr/>
        </p:nvPicPr>
        <p:blipFill>
          <a:blip r:embed="rId3"/>
          <a:stretch>
            <a:fillRect/>
          </a:stretch>
        </p:blipFill>
        <p:spPr>
          <a:xfrm>
            <a:off x="827584" y="1124745"/>
            <a:ext cx="6840760" cy="1931178"/>
          </a:xfrm>
          <a:prstGeom prst="rect">
            <a:avLst/>
          </a:prstGeom>
          <a:effectLst>
            <a:outerShdw blurRad="50800" dist="38100" dir="2700000" algn="tl" rotWithShape="0">
              <a:prstClr val="black">
                <a:alpha val="40000"/>
              </a:prstClr>
            </a:outerShdw>
          </a:effectLst>
        </p:spPr>
      </p:pic>
      <p:sp>
        <p:nvSpPr>
          <p:cNvPr id="5" name="Rechteck 4"/>
          <p:cNvSpPr/>
          <p:nvPr/>
        </p:nvSpPr>
        <p:spPr bwMode="auto">
          <a:xfrm>
            <a:off x="827585" y="2996952"/>
            <a:ext cx="6840760" cy="3096344"/>
          </a:xfrm>
          <a:prstGeom prst="rect">
            <a:avLst/>
          </a:prstGeom>
          <a:solidFill>
            <a:srgbClr val="DBE6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61504">
            <a:off x="6989970" y="5343269"/>
            <a:ext cx="1375753" cy="1405444"/>
          </a:xfrm>
          <a:prstGeom prst="rect">
            <a:avLst/>
          </a:prstGeom>
        </p:spPr>
      </p:pic>
      <p:sp>
        <p:nvSpPr>
          <p:cNvPr id="6" name="Rechteck 5"/>
          <p:cNvSpPr/>
          <p:nvPr/>
        </p:nvSpPr>
        <p:spPr>
          <a:xfrm>
            <a:off x="1331640" y="3537590"/>
            <a:ext cx="5832648" cy="2123658"/>
          </a:xfrm>
          <a:prstGeom prst="rect">
            <a:avLst/>
          </a:prstGeom>
        </p:spPr>
        <p:txBody>
          <a:bodyPr wrap="square">
            <a:spAutoFit/>
          </a:bodyPr>
          <a:lstStyle/>
          <a:p>
            <a:pPr marL="285750" indent="-285750" algn="l">
              <a:buFont typeface="Wingdings" panose="05000000000000000000" pitchFamily="2" charset="2"/>
              <a:buChar char="§"/>
            </a:pPr>
            <a:r>
              <a:rPr lang="de-DE" sz="1200" dirty="0" smtClean="0">
                <a:solidFill>
                  <a:srgbClr val="174697"/>
                </a:solidFill>
                <a:ea typeface="Times New Roman" panose="02020603050405020304" pitchFamily="18" charset="0"/>
              </a:rPr>
              <a:t>Der Antrag muss </a:t>
            </a:r>
            <a:r>
              <a:rPr lang="de-DE" sz="1200" b="1" u="sng" dirty="0" smtClean="0">
                <a:solidFill>
                  <a:srgbClr val="174697"/>
                </a:solidFill>
                <a:ea typeface="Times New Roman" panose="02020603050405020304" pitchFamily="18" charset="0"/>
              </a:rPr>
              <a:t>vor</a:t>
            </a:r>
            <a:r>
              <a:rPr lang="de-DE" sz="1200" dirty="0" smtClean="0">
                <a:solidFill>
                  <a:srgbClr val="174697"/>
                </a:solidFill>
                <a:ea typeface="Times New Roman" panose="02020603050405020304" pitchFamily="18" charset="0"/>
              </a:rPr>
              <a:t> Beginn des Vorhabens über das Förderportal der Wirtschafts- und Infrastrukturbank (</a:t>
            </a:r>
            <a:r>
              <a:rPr lang="de-DE" sz="1200" dirty="0" err="1" smtClean="0">
                <a:solidFill>
                  <a:srgbClr val="174697"/>
                </a:solidFill>
                <a:ea typeface="Times New Roman" panose="02020603050405020304" pitchFamily="18" charset="0"/>
              </a:rPr>
              <a:t>WIBank</a:t>
            </a:r>
            <a:r>
              <a:rPr lang="de-DE" sz="1200" dirty="0" smtClean="0">
                <a:solidFill>
                  <a:srgbClr val="174697"/>
                </a:solidFill>
                <a:ea typeface="Times New Roman" panose="02020603050405020304" pitchFamily="18" charset="0"/>
              </a:rPr>
              <a:t>) gestellt werden.</a:t>
            </a:r>
          </a:p>
          <a:p>
            <a:pPr marL="285750" indent="-285750" algn="l">
              <a:buFont typeface="Wingdings" panose="05000000000000000000" pitchFamily="2" charset="2"/>
              <a:buChar char="§"/>
            </a:pPr>
            <a:endParaRPr lang="de-DE" sz="1200" dirty="0">
              <a:solidFill>
                <a:srgbClr val="174697"/>
              </a:solidFill>
              <a:ea typeface="Times New Roman" panose="02020603050405020304" pitchFamily="18" charset="0"/>
            </a:endParaRPr>
          </a:p>
          <a:p>
            <a:pPr marL="285750" indent="-285750" algn="l">
              <a:buFont typeface="Wingdings" panose="05000000000000000000" pitchFamily="2" charset="2"/>
              <a:buChar char="§"/>
            </a:pPr>
            <a:r>
              <a:rPr lang="de-DE" sz="1200" dirty="0">
                <a:solidFill>
                  <a:srgbClr val="174697"/>
                </a:solidFill>
                <a:ea typeface="Times New Roman" panose="02020603050405020304" pitchFamily="18" charset="0"/>
              </a:rPr>
              <a:t>Eine im Förderportal der </a:t>
            </a:r>
            <a:r>
              <a:rPr lang="de-DE" sz="1200" dirty="0" err="1">
                <a:solidFill>
                  <a:srgbClr val="174697"/>
                </a:solidFill>
                <a:ea typeface="Times New Roman" panose="02020603050405020304" pitchFamily="18" charset="0"/>
              </a:rPr>
              <a:t>WIBank</a:t>
            </a:r>
            <a:r>
              <a:rPr lang="de-DE" sz="1200" dirty="0">
                <a:solidFill>
                  <a:srgbClr val="174697"/>
                </a:solidFill>
                <a:ea typeface="Times New Roman" panose="02020603050405020304" pitchFamily="18" charset="0"/>
              </a:rPr>
              <a:t> hinterlegte Vorlage unterstützt bei der Ausformulierung der erforderlichen Vorhabenbeschreibung. Diese dient als Grundlage für die fachtechnische </a:t>
            </a:r>
            <a:r>
              <a:rPr lang="de-DE" sz="1200" dirty="0" smtClean="0">
                <a:solidFill>
                  <a:srgbClr val="174697"/>
                </a:solidFill>
                <a:ea typeface="Times New Roman" panose="02020603050405020304" pitchFamily="18" charset="0"/>
              </a:rPr>
              <a:t>Prüfung</a:t>
            </a:r>
            <a:r>
              <a:rPr lang="de-DE" sz="1200" dirty="0">
                <a:solidFill>
                  <a:srgbClr val="174697"/>
                </a:solidFill>
                <a:ea typeface="Times New Roman" panose="02020603050405020304" pitchFamily="18" charset="0"/>
              </a:rPr>
              <a:t>.</a:t>
            </a:r>
            <a:endParaRPr lang="de-DE" sz="1200" dirty="0" smtClean="0">
              <a:solidFill>
                <a:srgbClr val="174697"/>
              </a:solidFill>
              <a:ea typeface="Times New Roman" panose="02020603050405020304" pitchFamily="18" charset="0"/>
            </a:endParaRPr>
          </a:p>
          <a:p>
            <a:pPr algn="l"/>
            <a:endParaRPr lang="de-DE" sz="1200" dirty="0" smtClean="0">
              <a:solidFill>
                <a:srgbClr val="174697"/>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rgbClr val="174697"/>
                </a:solidFill>
                <a:ea typeface="Times New Roman" panose="02020603050405020304" pitchFamily="18" charset="0"/>
              </a:rPr>
              <a:t>Empfehlenswert: Vor Antragstellung von der </a:t>
            </a:r>
            <a:r>
              <a:rPr lang="de-DE" sz="1200" b="1" dirty="0" err="1" smtClean="0">
                <a:solidFill>
                  <a:srgbClr val="174697"/>
                </a:solidFill>
                <a:ea typeface="Times New Roman" panose="02020603050405020304" pitchFamily="18" charset="0"/>
              </a:rPr>
              <a:t>WIBank</a:t>
            </a:r>
            <a:r>
              <a:rPr lang="de-DE" sz="1200" dirty="0" smtClean="0">
                <a:solidFill>
                  <a:srgbClr val="174697"/>
                </a:solidFill>
                <a:ea typeface="Times New Roman" panose="02020603050405020304" pitchFamily="18" charset="0"/>
              </a:rPr>
              <a:t> beraten lassen.</a:t>
            </a:r>
          </a:p>
          <a:p>
            <a:pPr marL="285750" indent="-285750" algn="l">
              <a:buFont typeface="Wingdings" panose="05000000000000000000" pitchFamily="2" charset="2"/>
              <a:buChar char="§"/>
            </a:pPr>
            <a:endParaRPr lang="de-DE" sz="1200" dirty="0">
              <a:solidFill>
                <a:srgbClr val="174697"/>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rgbClr val="174697"/>
                </a:solidFill>
                <a:ea typeface="Times New Roman" panose="02020603050405020304" pitchFamily="18" charset="0"/>
              </a:rPr>
              <a:t>Ein Anspruch auf Förderung besteht nicht. Die Bewilligung liegt im Ermessen der zuständigen Behörde und hängt von den verfügbaren Mitteln ab.</a:t>
            </a:r>
            <a:endParaRPr lang="de-DE" sz="1200" dirty="0">
              <a:solidFill>
                <a:srgbClr val="174697"/>
              </a:solidFill>
              <a:ea typeface="Times New Roman" panose="02020603050405020304" pitchFamily="18" charset="0"/>
            </a:endParaRPr>
          </a:p>
        </p:txBody>
      </p:sp>
      <p:sp>
        <p:nvSpPr>
          <p:cNvPr id="10" name="Rechteck 9"/>
          <p:cNvSpPr/>
          <p:nvPr/>
        </p:nvSpPr>
        <p:spPr>
          <a:xfrm>
            <a:off x="1331640" y="2996952"/>
            <a:ext cx="5832648" cy="461665"/>
          </a:xfrm>
          <a:prstGeom prst="rect">
            <a:avLst/>
          </a:prstGeom>
        </p:spPr>
        <p:txBody>
          <a:bodyPr wrap="square">
            <a:spAutoFit/>
          </a:bodyPr>
          <a:lstStyle/>
          <a:p>
            <a:r>
              <a:rPr lang="de-DE" b="1" dirty="0" smtClean="0">
                <a:solidFill>
                  <a:srgbClr val="174697"/>
                </a:solidFill>
                <a:ea typeface="Times New Roman" panose="02020603050405020304" pitchFamily="18" charset="0"/>
              </a:rPr>
              <a:t>Antragstellung</a:t>
            </a:r>
          </a:p>
        </p:txBody>
      </p:sp>
    </p:spTree>
    <p:extLst>
      <p:ext uri="{BB962C8B-B14F-4D97-AF65-F5344CB8AC3E}">
        <p14:creationId xmlns:p14="http://schemas.microsoft.com/office/powerpoint/2010/main" val="3445717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4" name="Grafik 3"/>
          <p:cNvPicPr>
            <a:picLocks noChangeAspect="1"/>
          </p:cNvPicPr>
          <p:nvPr/>
        </p:nvPicPr>
        <p:blipFill>
          <a:blip r:embed="rId3"/>
          <a:stretch>
            <a:fillRect/>
          </a:stretch>
        </p:blipFill>
        <p:spPr>
          <a:xfrm>
            <a:off x="827584" y="1124745"/>
            <a:ext cx="6840760" cy="1931178"/>
          </a:xfrm>
          <a:prstGeom prst="rect">
            <a:avLst/>
          </a:prstGeom>
          <a:effectLst>
            <a:outerShdw blurRad="50800" dist="38100" dir="2700000" algn="tl" rotWithShape="0">
              <a:prstClr val="black">
                <a:alpha val="40000"/>
              </a:prstClr>
            </a:outerShdw>
          </a:effectLst>
        </p:spPr>
      </p:pic>
      <p:sp>
        <p:nvSpPr>
          <p:cNvPr id="5" name="Rechteck 4"/>
          <p:cNvSpPr/>
          <p:nvPr/>
        </p:nvSpPr>
        <p:spPr bwMode="auto">
          <a:xfrm>
            <a:off x="827584" y="2996952"/>
            <a:ext cx="6840760" cy="3096344"/>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9" name="Rechteck 18"/>
          <p:cNvSpPr/>
          <p:nvPr/>
        </p:nvSpPr>
        <p:spPr bwMode="auto">
          <a:xfrm>
            <a:off x="827584" y="2996952"/>
            <a:ext cx="6840760" cy="1368152"/>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6" name="Rechteck 5"/>
          <p:cNvSpPr/>
          <p:nvPr/>
        </p:nvSpPr>
        <p:spPr>
          <a:xfrm>
            <a:off x="827584" y="3284984"/>
            <a:ext cx="6840760" cy="830997"/>
          </a:xfrm>
          <a:prstGeom prst="rect">
            <a:avLst/>
          </a:prstGeom>
        </p:spPr>
        <p:txBody>
          <a:bodyPr wrap="square">
            <a:spAutoFit/>
          </a:bodyPr>
          <a:lstStyle/>
          <a:p>
            <a:r>
              <a:rPr lang="de-DE" b="1" dirty="0" smtClean="0">
                <a:solidFill>
                  <a:srgbClr val="005C8D"/>
                </a:solidFill>
                <a:ea typeface="Times New Roman" panose="02020603050405020304" pitchFamily="18" charset="0"/>
              </a:rPr>
              <a:t>Drei Ministerien – drei vorbildliche Transferprojekte</a:t>
            </a:r>
          </a:p>
        </p:txBody>
      </p:sp>
      <p:grpSp>
        <p:nvGrpSpPr>
          <p:cNvPr id="18" name="Gruppieren 17"/>
          <p:cNvGrpSpPr/>
          <p:nvPr/>
        </p:nvGrpSpPr>
        <p:grpSpPr>
          <a:xfrm>
            <a:off x="1461395" y="4765217"/>
            <a:ext cx="5573138" cy="448737"/>
            <a:chOff x="1475656" y="4221088"/>
            <a:chExt cx="5573138" cy="448737"/>
          </a:xfrm>
        </p:grpSpPr>
        <p:pic>
          <p:nvPicPr>
            <p:cNvPr id="14" name="Grafik 13"/>
            <p:cNvPicPr>
              <a:picLocks noChangeAspect="1"/>
            </p:cNvPicPr>
            <p:nvPr/>
          </p:nvPicPr>
          <p:blipFill>
            <a:blip r:embed="rId4"/>
            <a:stretch>
              <a:fillRect/>
            </a:stretch>
          </p:blipFill>
          <p:spPr>
            <a:xfrm>
              <a:off x="1475656" y="4221088"/>
              <a:ext cx="1802983" cy="445069"/>
            </a:xfrm>
            <a:prstGeom prst="rect">
              <a:avLst/>
            </a:prstGeom>
            <a:solidFill>
              <a:srgbClr val="DBE6F0"/>
            </a:solidFill>
          </p:spPr>
        </p:pic>
        <p:pic>
          <p:nvPicPr>
            <p:cNvPr id="15" name="Grafik 14"/>
            <p:cNvPicPr>
              <a:picLocks noChangeAspect="1"/>
            </p:cNvPicPr>
            <p:nvPr/>
          </p:nvPicPr>
          <p:blipFill>
            <a:blip r:embed="rId5"/>
            <a:stretch>
              <a:fillRect/>
            </a:stretch>
          </p:blipFill>
          <p:spPr>
            <a:xfrm>
              <a:off x="3491881" y="4224756"/>
              <a:ext cx="1730320" cy="445069"/>
            </a:xfrm>
            <a:prstGeom prst="rect">
              <a:avLst/>
            </a:prstGeom>
          </p:spPr>
        </p:pic>
        <p:pic>
          <p:nvPicPr>
            <p:cNvPr id="16" name="Grafik 15"/>
            <p:cNvPicPr>
              <a:picLocks noChangeAspect="1"/>
            </p:cNvPicPr>
            <p:nvPr/>
          </p:nvPicPr>
          <p:blipFill>
            <a:blip r:embed="rId6"/>
            <a:stretch>
              <a:fillRect/>
            </a:stretch>
          </p:blipFill>
          <p:spPr>
            <a:xfrm>
              <a:off x="5435443" y="4221088"/>
              <a:ext cx="1613351" cy="446345"/>
            </a:xfrm>
            <a:prstGeom prst="rect">
              <a:avLst/>
            </a:prstGeom>
          </p:spPr>
        </p:pic>
      </p:grpSp>
      <p:sp>
        <p:nvSpPr>
          <p:cNvPr id="20" name="Rechteck 19"/>
          <p:cNvSpPr/>
          <p:nvPr/>
        </p:nvSpPr>
        <p:spPr bwMode="auto">
          <a:xfrm>
            <a:off x="827584" y="5589240"/>
            <a:ext cx="6840760" cy="504056"/>
          </a:xfrm>
          <a:prstGeom prst="rect">
            <a:avLst/>
          </a:prstGeom>
          <a:solidFill>
            <a:srgbClr val="DBE6F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9"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161504">
            <a:off x="6989970" y="5343269"/>
            <a:ext cx="1375753" cy="1405444"/>
          </a:xfrm>
          <a:prstGeom prst="rect">
            <a:avLst/>
          </a:prstGeom>
        </p:spPr>
      </p:pic>
    </p:spTree>
    <p:extLst>
      <p:ext uri="{BB962C8B-B14F-4D97-AF65-F5344CB8AC3E}">
        <p14:creationId xmlns:p14="http://schemas.microsoft.com/office/powerpoint/2010/main" val="1165705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bwMode="auto">
          <a:xfrm>
            <a:off x="827584" y="2996952"/>
            <a:ext cx="6840760" cy="640851"/>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9" name="Rechteck 18"/>
          <p:cNvSpPr/>
          <p:nvPr/>
        </p:nvSpPr>
        <p:spPr bwMode="auto">
          <a:xfrm>
            <a:off x="812357" y="1188783"/>
            <a:ext cx="6840760" cy="640851"/>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0" name="Rechteck 9"/>
          <p:cNvSpPr/>
          <p:nvPr/>
        </p:nvSpPr>
        <p:spPr bwMode="auto">
          <a:xfrm>
            <a:off x="827584" y="2028579"/>
            <a:ext cx="6840760" cy="4064717"/>
          </a:xfrm>
          <a:prstGeom prst="rect">
            <a:avLst/>
          </a:prstGeom>
          <a:solidFill>
            <a:srgbClr val="DBE6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11" name="Grafik 10"/>
          <p:cNvPicPr>
            <a:picLocks noChangeAspect="1"/>
          </p:cNvPicPr>
          <p:nvPr/>
        </p:nvPicPr>
        <p:blipFill>
          <a:blip r:embed="rId3"/>
          <a:stretch>
            <a:fillRect/>
          </a:stretch>
        </p:blipFill>
        <p:spPr>
          <a:xfrm>
            <a:off x="1403648" y="2564904"/>
            <a:ext cx="5760640" cy="3316954"/>
          </a:xfrm>
          <a:prstGeom prst="rect">
            <a:avLst/>
          </a:prstGeom>
        </p:spPr>
      </p:pic>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9151" y="1038880"/>
            <a:ext cx="2209634" cy="1224136"/>
          </a:xfrm>
          <a:prstGeom prst="rect">
            <a:avLst/>
          </a:prstGeom>
        </p:spPr>
      </p:pic>
    </p:spTree>
    <p:extLst>
      <p:ext uri="{BB962C8B-B14F-4D97-AF65-F5344CB8AC3E}">
        <p14:creationId xmlns:p14="http://schemas.microsoft.com/office/powerpoint/2010/main" val="25354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bwMode="auto">
          <a:xfrm>
            <a:off x="827584" y="2996952"/>
            <a:ext cx="6840760" cy="640851"/>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5" name="Rechteck 4"/>
          <p:cNvSpPr/>
          <p:nvPr/>
        </p:nvSpPr>
        <p:spPr bwMode="auto">
          <a:xfrm>
            <a:off x="827584" y="2996952"/>
            <a:ext cx="6840760" cy="3096344"/>
          </a:xfrm>
          <a:prstGeom prst="rect">
            <a:avLst/>
          </a:prstGeom>
          <a:solidFill>
            <a:srgbClr val="DBE6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4" name="Rechteck 13"/>
          <p:cNvSpPr/>
          <p:nvPr/>
        </p:nvSpPr>
        <p:spPr>
          <a:xfrm>
            <a:off x="1364324" y="3575628"/>
            <a:ext cx="6063899" cy="1938992"/>
          </a:xfrm>
          <a:prstGeom prst="rect">
            <a:avLst/>
          </a:prstGeom>
        </p:spPr>
        <p:txBody>
          <a:bodyPr wrap="square">
            <a:spAutoFit/>
          </a:bodyPr>
          <a:lstStyle/>
          <a:p>
            <a:pPr marL="285750" indent="-285750" algn="l">
              <a:buFont typeface="Wingdings" panose="05000000000000000000" pitchFamily="2" charset="2"/>
              <a:buChar char="§"/>
            </a:pPr>
            <a:r>
              <a:rPr lang="de-DE" sz="1200" dirty="0" smtClean="0">
                <a:solidFill>
                  <a:srgbClr val="005C8D"/>
                </a:solidFill>
                <a:ea typeface="Times New Roman" panose="02020603050405020304" pitchFamily="18" charset="0"/>
              </a:rPr>
              <a:t>Die </a:t>
            </a:r>
            <a:r>
              <a:rPr lang="de-DE" sz="1200" b="1" dirty="0" smtClean="0">
                <a:solidFill>
                  <a:srgbClr val="005C8D"/>
                </a:solidFill>
                <a:ea typeface="Times New Roman" panose="02020603050405020304" pitchFamily="18" charset="0"/>
              </a:rPr>
              <a:t>TU Darmstadt </a:t>
            </a:r>
            <a:r>
              <a:rPr lang="de-DE" sz="1200" dirty="0" smtClean="0">
                <a:solidFill>
                  <a:srgbClr val="005C8D"/>
                </a:solidFill>
                <a:ea typeface="Times New Roman" panose="02020603050405020304" pitchFamily="18" charset="0"/>
              </a:rPr>
              <a:t>erforscht Energiekonzepte für die Produktion der Zukunft.</a:t>
            </a:r>
          </a:p>
          <a:p>
            <a:pPr algn="l"/>
            <a:endParaRPr lang="de-DE" sz="1200" dirty="0">
              <a:solidFill>
                <a:srgbClr val="005C8D"/>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rgbClr val="005C8D"/>
                </a:solidFill>
                <a:ea typeface="Times New Roman" panose="02020603050405020304" pitchFamily="18" charset="0"/>
              </a:rPr>
              <a:t>1,8 Millionen Euro aus EFRE- und Landesmitteln.</a:t>
            </a:r>
          </a:p>
          <a:p>
            <a:pPr algn="l"/>
            <a:endParaRPr lang="de-DE" sz="1200" dirty="0" smtClean="0">
              <a:solidFill>
                <a:srgbClr val="005C8D"/>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rgbClr val="005C8D"/>
                </a:solidFill>
                <a:ea typeface="Times New Roman" panose="02020603050405020304" pitchFamily="18" charset="0"/>
              </a:rPr>
              <a:t>Möglichkeiten zur Steigerung der Ressourceneffizienz in Produktionsnetzwerken durch intelligente, agile und standortübergreifende Vernetzung und Überwachung von Produktionssystemen.</a:t>
            </a:r>
          </a:p>
          <a:p>
            <a:pPr marL="285750" indent="-285750" algn="l">
              <a:buFont typeface="Wingdings" panose="05000000000000000000" pitchFamily="2" charset="2"/>
              <a:buChar char="§"/>
            </a:pPr>
            <a:endParaRPr lang="de-DE" sz="1200" dirty="0">
              <a:solidFill>
                <a:srgbClr val="005C8D"/>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rgbClr val="005C8D"/>
                </a:solidFill>
                <a:ea typeface="Times New Roman" panose="02020603050405020304" pitchFamily="18" charset="0"/>
              </a:rPr>
              <a:t>Gemeinsam mit Unternehmen wurden Methoden entwickelt, den Ressourcen-verbrauch entlang der gesamten Produktionskette zu messen und zu bewerten.</a:t>
            </a:r>
            <a:endParaRPr lang="de-DE" sz="1200" dirty="0">
              <a:solidFill>
                <a:srgbClr val="005C8D"/>
              </a:solidFill>
              <a:ea typeface="Times New Roman" panose="02020603050405020304" pitchFamily="18" charset="0"/>
            </a:endParaRPr>
          </a:p>
        </p:txBody>
      </p:sp>
      <p:sp>
        <p:nvSpPr>
          <p:cNvPr id="17" name="Rechteck 16"/>
          <p:cNvSpPr/>
          <p:nvPr/>
        </p:nvSpPr>
        <p:spPr bwMode="auto">
          <a:xfrm>
            <a:off x="812357" y="1636765"/>
            <a:ext cx="6840760" cy="640851"/>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0" name="Rechteck 9"/>
          <p:cNvSpPr/>
          <p:nvPr/>
        </p:nvSpPr>
        <p:spPr>
          <a:xfrm>
            <a:off x="1316413" y="1695581"/>
            <a:ext cx="5832648" cy="523220"/>
          </a:xfrm>
          <a:prstGeom prst="rect">
            <a:avLst/>
          </a:prstGeom>
        </p:spPr>
        <p:txBody>
          <a:bodyPr wrap="square">
            <a:spAutoFit/>
          </a:bodyPr>
          <a:lstStyle/>
          <a:p>
            <a:r>
              <a:rPr lang="de-DE" sz="1600" b="1" dirty="0" smtClean="0">
                <a:solidFill>
                  <a:srgbClr val="005C8D"/>
                </a:solidFill>
                <a:ea typeface="Times New Roman" panose="02020603050405020304" pitchFamily="18" charset="0"/>
              </a:rPr>
              <a:t>Transferprojekt </a:t>
            </a:r>
            <a:r>
              <a:rPr lang="de-DE" sz="1600" b="1" dirty="0" err="1" smtClean="0">
                <a:solidFill>
                  <a:srgbClr val="005C8D"/>
                </a:solidFill>
                <a:ea typeface="Times New Roman" panose="02020603050405020304" pitchFamily="18" charset="0"/>
              </a:rPr>
              <a:t>ArePron</a:t>
            </a:r>
            <a:endParaRPr lang="de-DE" sz="1600" b="1" dirty="0">
              <a:solidFill>
                <a:srgbClr val="005C8D"/>
              </a:solidFill>
              <a:ea typeface="Times New Roman" panose="02020603050405020304" pitchFamily="18" charset="0"/>
            </a:endParaRPr>
          </a:p>
          <a:p>
            <a:r>
              <a:rPr lang="de-DE" sz="1200" b="1" dirty="0" smtClean="0">
                <a:solidFill>
                  <a:srgbClr val="005C8D"/>
                </a:solidFill>
                <a:ea typeface="Times New Roman" panose="02020603050405020304" pitchFamily="18" charset="0"/>
              </a:rPr>
              <a:t>(Agiles ressourceneffizientes Produktionsnetzwerk)</a:t>
            </a:r>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6477" y="1268760"/>
            <a:ext cx="1371516" cy="759819"/>
          </a:xfrm>
          <a:prstGeom prst="rect">
            <a:avLst/>
          </a:prstGeom>
        </p:spPr>
      </p:pic>
    </p:spTree>
    <p:extLst>
      <p:ext uri="{BB962C8B-B14F-4D97-AF65-F5344CB8AC3E}">
        <p14:creationId xmlns:p14="http://schemas.microsoft.com/office/powerpoint/2010/main" val="2948445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5" name="Rechteck 4"/>
          <p:cNvSpPr/>
          <p:nvPr/>
        </p:nvSpPr>
        <p:spPr bwMode="auto">
          <a:xfrm>
            <a:off x="827584" y="2780928"/>
            <a:ext cx="6840760" cy="3312368"/>
          </a:xfrm>
          <a:prstGeom prst="rect">
            <a:avLst/>
          </a:prstGeom>
          <a:solidFill>
            <a:srgbClr val="DBE6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6" name="Textfeld 15"/>
          <p:cNvSpPr txBox="1"/>
          <p:nvPr/>
        </p:nvSpPr>
        <p:spPr>
          <a:xfrm>
            <a:off x="3233765" y="3486330"/>
            <a:ext cx="4245667" cy="1916358"/>
          </a:xfrm>
          <a:prstGeom prst="rect">
            <a:avLst/>
          </a:prstGeom>
          <a:noFill/>
          <a:ln w="19050" cap="rnd">
            <a:noFill/>
          </a:ln>
        </p:spPr>
        <p:txBody>
          <a:bodyPr wrap="square" rtlCol="0">
            <a:spAutoFit/>
          </a:bodyPr>
          <a:lstStyle/>
          <a:p>
            <a:pPr algn="l">
              <a:lnSpc>
                <a:spcPct val="125000"/>
              </a:lnSpc>
            </a:pPr>
            <a:r>
              <a:rPr lang="de-DE" sz="1200" dirty="0" smtClean="0">
                <a:solidFill>
                  <a:srgbClr val="0F618B"/>
                </a:solidFill>
              </a:rPr>
              <a:t>„Der CO2-Fußabdruck wird in der künftigen Produktion eine immer bedeutendere Rolle einnehmen. Die Schaffung von Transparenz und Maschinen- und Produktebene in der gesamten Fertigungskette ist hierbei der Grundstein für eine energieeffiziente, aber auch flexible Produktion. Die Ergebnisse aus </a:t>
            </a:r>
            <a:r>
              <a:rPr lang="de-DE" sz="1200" dirty="0" err="1" smtClean="0">
                <a:solidFill>
                  <a:srgbClr val="0F618B"/>
                </a:solidFill>
              </a:rPr>
              <a:t>Arepron</a:t>
            </a:r>
            <a:r>
              <a:rPr lang="de-DE" sz="1200" dirty="0" smtClean="0">
                <a:solidFill>
                  <a:srgbClr val="0F618B"/>
                </a:solidFill>
              </a:rPr>
              <a:t> werden sich für DATRON und produzierende Unternehmen als zukunftsweisend zeigen, dessen bin ich mir sicher.“ </a:t>
            </a:r>
          </a:p>
        </p:txBody>
      </p:sp>
      <p:pic>
        <p:nvPicPr>
          <p:cNvPr id="6" name="Grafik 5"/>
          <p:cNvPicPr>
            <a:picLocks noChangeAspect="1"/>
          </p:cNvPicPr>
          <p:nvPr/>
        </p:nvPicPr>
        <p:blipFill>
          <a:blip r:embed="rId3"/>
          <a:stretch>
            <a:fillRect/>
          </a:stretch>
        </p:blipFill>
        <p:spPr>
          <a:xfrm>
            <a:off x="1303387" y="3284984"/>
            <a:ext cx="1741466" cy="2310251"/>
          </a:xfrm>
          <a:prstGeom prst="rect">
            <a:avLst/>
          </a:prstGeom>
          <a:ln>
            <a:solidFill>
              <a:srgbClr val="005C8D"/>
            </a:solidFill>
          </a:ln>
        </p:spPr>
      </p:pic>
      <p:sp>
        <p:nvSpPr>
          <p:cNvPr id="9" name="Rechteck 8"/>
          <p:cNvSpPr/>
          <p:nvPr/>
        </p:nvSpPr>
        <p:spPr>
          <a:xfrm>
            <a:off x="1187624" y="5595235"/>
            <a:ext cx="2046141" cy="215444"/>
          </a:xfrm>
          <a:prstGeom prst="rect">
            <a:avLst/>
          </a:prstGeom>
        </p:spPr>
        <p:txBody>
          <a:bodyPr wrap="square">
            <a:spAutoFit/>
          </a:bodyPr>
          <a:lstStyle/>
          <a:p>
            <a:pPr algn="l"/>
            <a:r>
              <a:rPr lang="de-DE" sz="800" i="1" dirty="0">
                <a:solidFill>
                  <a:srgbClr val="0F618B"/>
                </a:solidFill>
              </a:rPr>
              <a:t>Dr.-Ing Robert Rost, CTO </a:t>
            </a:r>
            <a:r>
              <a:rPr lang="de-DE" sz="800" i="1" dirty="0" smtClean="0">
                <a:solidFill>
                  <a:srgbClr val="0F618B"/>
                </a:solidFill>
              </a:rPr>
              <a:t>DATRON </a:t>
            </a:r>
            <a:r>
              <a:rPr lang="de-DE" sz="800" i="1" dirty="0">
                <a:solidFill>
                  <a:srgbClr val="0F618B"/>
                </a:solidFill>
              </a:rPr>
              <a:t>AG</a:t>
            </a:r>
          </a:p>
        </p:txBody>
      </p:sp>
      <p:grpSp>
        <p:nvGrpSpPr>
          <p:cNvPr id="22" name="Gruppieren 21"/>
          <p:cNvGrpSpPr/>
          <p:nvPr/>
        </p:nvGrpSpPr>
        <p:grpSpPr>
          <a:xfrm>
            <a:off x="812357" y="1268760"/>
            <a:ext cx="6840760" cy="1008856"/>
            <a:chOff x="827584" y="2503127"/>
            <a:chExt cx="6840760" cy="1008856"/>
          </a:xfrm>
        </p:grpSpPr>
        <p:sp>
          <p:nvSpPr>
            <p:cNvPr id="23" name="Rechteck 22"/>
            <p:cNvSpPr/>
            <p:nvPr/>
          </p:nvSpPr>
          <p:spPr bwMode="auto">
            <a:xfrm>
              <a:off x="827584" y="2871132"/>
              <a:ext cx="6840760" cy="640851"/>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24" name="Rechteck 23"/>
            <p:cNvSpPr/>
            <p:nvPr/>
          </p:nvSpPr>
          <p:spPr>
            <a:xfrm>
              <a:off x="1331640" y="2929948"/>
              <a:ext cx="5832648" cy="523220"/>
            </a:xfrm>
            <a:prstGeom prst="rect">
              <a:avLst/>
            </a:prstGeom>
          </p:spPr>
          <p:txBody>
            <a:bodyPr wrap="square">
              <a:spAutoFit/>
            </a:bodyPr>
            <a:lstStyle/>
            <a:p>
              <a:r>
                <a:rPr lang="de-DE" sz="1600" b="1" dirty="0" smtClean="0">
                  <a:solidFill>
                    <a:srgbClr val="005C8D"/>
                  </a:solidFill>
                  <a:ea typeface="Times New Roman" panose="02020603050405020304" pitchFamily="18" charset="0"/>
                </a:rPr>
                <a:t>Transferprojekt </a:t>
              </a:r>
              <a:r>
                <a:rPr lang="de-DE" sz="1600" b="1" dirty="0" err="1" smtClean="0">
                  <a:solidFill>
                    <a:srgbClr val="005C8D"/>
                  </a:solidFill>
                  <a:ea typeface="Times New Roman" panose="02020603050405020304" pitchFamily="18" charset="0"/>
                </a:rPr>
                <a:t>ArePron</a:t>
              </a:r>
              <a:endParaRPr lang="de-DE" sz="1600" b="1" dirty="0">
                <a:solidFill>
                  <a:srgbClr val="005C8D"/>
                </a:solidFill>
                <a:ea typeface="Times New Roman" panose="02020603050405020304" pitchFamily="18" charset="0"/>
              </a:endParaRPr>
            </a:p>
            <a:p>
              <a:r>
                <a:rPr lang="de-DE" sz="1200" b="1" dirty="0" smtClean="0">
                  <a:solidFill>
                    <a:srgbClr val="005C8D"/>
                  </a:solidFill>
                  <a:ea typeface="Times New Roman" panose="02020603050405020304" pitchFamily="18" charset="0"/>
                </a:rPr>
                <a:t>(Agiles ressourceneffizientes Produktionsnetzwerk)</a:t>
              </a:r>
            </a:p>
          </p:txBody>
        </p:sp>
        <p:pic>
          <p:nvPicPr>
            <p:cNvPr id="25" name="Grafik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1704" y="2503127"/>
              <a:ext cx="1371516" cy="759819"/>
            </a:xfrm>
            <a:prstGeom prst="rect">
              <a:avLst/>
            </a:prstGeom>
          </p:spPr>
        </p:pic>
      </p:grpSp>
      <p:grpSp>
        <p:nvGrpSpPr>
          <p:cNvPr id="10" name="Gruppieren 9"/>
          <p:cNvGrpSpPr/>
          <p:nvPr/>
        </p:nvGrpSpPr>
        <p:grpSpPr>
          <a:xfrm>
            <a:off x="3779912" y="2621387"/>
            <a:ext cx="3312369" cy="640851"/>
            <a:chOff x="3823843" y="2515778"/>
            <a:chExt cx="3312369" cy="640851"/>
          </a:xfrm>
        </p:grpSpPr>
        <p:sp>
          <p:nvSpPr>
            <p:cNvPr id="14" name="Rechteck 13"/>
            <p:cNvSpPr/>
            <p:nvPr/>
          </p:nvSpPr>
          <p:spPr bwMode="auto">
            <a:xfrm>
              <a:off x="3823844" y="2515778"/>
              <a:ext cx="3312368" cy="640851"/>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5" name="Rechteck 14"/>
            <p:cNvSpPr/>
            <p:nvPr/>
          </p:nvSpPr>
          <p:spPr>
            <a:xfrm>
              <a:off x="3823843" y="2607317"/>
              <a:ext cx="3312369" cy="430887"/>
            </a:xfrm>
            <a:prstGeom prst="rect">
              <a:avLst/>
            </a:prstGeom>
          </p:spPr>
          <p:txBody>
            <a:bodyPr wrap="square">
              <a:spAutoFit/>
            </a:bodyPr>
            <a:lstStyle/>
            <a:p>
              <a:r>
                <a:rPr lang="de-DE" sz="1200" b="1" dirty="0" smtClean="0">
                  <a:solidFill>
                    <a:srgbClr val="005C8D"/>
                  </a:solidFill>
                  <a:ea typeface="Times New Roman" panose="02020603050405020304" pitchFamily="18" charset="0"/>
                </a:rPr>
                <a:t>Unternehmensstimmen | </a:t>
              </a:r>
              <a:r>
                <a:rPr lang="de-DE" sz="1200" b="1" dirty="0" err="1" smtClean="0">
                  <a:solidFill>
                    <a:srgbClr val="005C8D"/>
                  </a:solidFill>
                  <a:ea typeface="Times New Roman" panose="02020603050405020304" pitchFamily="18" charset="0"/>
                </a:rPr>
                <a:t>Testimonials</a:t>
              </a:r>
              <a:endParaRPr lang="de-DE" sz="1200" b="1" dirty="0">
                <a:solidFill>
                  <a:srgbClr val="005C8D"/>
                </a:solidFill>
                <a:ea typeface="Times New Roman" panose="02020603050405020304" pitchFamily="18" charset="0"/>
              </a:endParaRPr>
            </a:p>
            <a:p>
              <a:r>
                <a:rPr lang="de-DE" sz="1000" dirty="0" smtClean="0">
                  <a:solidFill>
                    <a:srgbClr val="005C8D"/>
                  </a:solidFill>
                  <a:ea typeface="Times New Roman" panose="02020603050405020304" pitchFamily="18" charset="0"/>
                </a:rPr>
                <a:t>Dr.-Ing. Robert Rost, CTO DATRON AG</a:t>
              </a:r>
            </a:p>
          </p:txBody>
        </p:sp>
      </p:grpSp>
    </p:spTree>
    <p:extLst>
      <p:ext uri="{BB962C8B-B14F-4D97-AF65-F5344CB8AC3E}">
        <p14:creationId xmlns:p14="http://schemas.microsoft.com/office/powerpoint/2010/main" val="1076297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5" name="Rechteck 4"/>
          <p:cNvSpPr/>
          <p:nvPr/>
        </p:nvSpPr>
        <p:spPr bwMode="auto">
          <a:xfrm>
            <a:off x="827584" y="2852936"/>
            <a:ext cx="6840760" cy="3096344"/>
          </a:xfrm>
          <a:prstGeom prst="rect">
            <a:avLst/>
          </a:prstGeom>
          <a:solidFill>
            <a:srgbClr val="DBE6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6" name="Textfeld 15"/>
          <p:cNvSpPr txBox="1"/>
          <p:nvPr/>
        </p:nvSpPr>
        <p:spPr>
          <a:xfrm>
            <a:off x="3233765" y="3668521"/>
            <a:ext cx="4245667" cy="1477328"/>
          </a:xfrm>
          <a:prstGeom prst="rect">
            <a:avLst/>
          </a:prstGeom>
          <a:noFill/>
          <a:ln w="19050" cap="rnd">
            <a:noFill/>
          </a:ln>
        </p:spPr>
        <p:txBody>
          <a:bodyPr wrap="square" rtlCol="0">
            <a:spAutoFit/>
          </a:bodyPr>
          <a:lstStyle/>
          <a:p>
            <a:pPr algn="l">
              <a:lnSpc>
                <a:spcPct val="125000"/>
              </a:lnSpc>
            </a:pPr>
            <a:r>
              <a:rPr lang="de-DE" sz="1200" dirty="0">
                <a:solidFill>
                  <a:srgbClr val="0F618B"/>
                </a:solidFill>
              </a:rPr>
              <a:t>„Der erste Schritt zu einer ressourceneffizienten oder gar klimaneutralen Produktion beginnt immer mit der Transparenzschaffung. Hierbei können uns die Werkzeuge, die uns die Digitalisierung bietet, stark unterstützen. Am Ende braucht es aber den Mut zur Umsetzung und kluge Köpfe, die den </a:t>
            </a:r>
            <a:r>
              <a:rPr lang="de-DE" sz="1200" dirty="0" smtClean="0">
                <a:solidFill>
                  <a:srgbClr val="0F618B"/>
                </a:solidFill>
              </a:rPr>
              <a:t>Transformationsprozess </a:t>
            </a:r>
            <a:r>
              <a:rPr lang="de-DE" sz="1200" dirty="0">
                <a:solidFill>
                  <a:srgbClr val="0F618B"/>
                </a:solidFill>
              </a:rPr>
              <a:t>begleiten.“ </a:t>
            </a:r>
            <a:endParaRPr lang="de-DE" sz="1200" dirty="0" smtClean="0">
              <a:solidFill>
                <a:srgbClr val="0F618B"/>
              </a:solidFill>
            </a:endParaRPr>
          </a:p>
        </p:txBody>
      </p:sp>
      <p:sp>
        <p:nvSpPr>
          <p:cNvPr id="9" name="Rechteck 8"/>
          <p:cNvSpPr/>
          <p:nvPr/>
        </p:nvSpPr>
        <p:spPr>
          <a:xfrm>
            <a:off x="1187624" y="5592525"/>
            <a:ext cx="2046141" cy="338554"/>
          </a:xfrm>
          <a:prstGeom prst="rect">
            <a:avLst/>
          </a:prstGeom>
        </p:spPr>
        <p:txBody>
          <a:bodyPr wrap="square">
            <a:spAutoFit/>
          </a:bodyPr>
          <a:lstStyle/>
          <a:p>
            <a:pPr algn="l"/>
            <a:r>
              <a:rPr lang="de-DE" sz="800" i="1" dirty="0">
                <a:solidFill>
                  <a:srgbClr val="0F618B"/>
                </a:solidFill>
              </a:rPr>
              <a:t>Dr.-Ing. Philipp </a:t>
            </a:r>
            <a:r>
              <a:rPr lang="de-DE" sz="800" i="1" dirty="0" err="1" smtClean="0">
                <a:solidFill>
                  <a:srgbClr val="0F618B"/>
                </a:solidFill>
              </a:rPr>
              <a:t>Schraml</a:t>
            </a:r>
            <a:r>
              <a:rPr lang="de-DE" sz="800" i="1" dirty="0" smtClean="0">
                <a:solidFill>
                  <a:srgbClr val="0F618B"/>
                </a:solidFill>
              </a:rPr>
              <a:t>,</a:t>
            </a:r>
          </a:p>
          <a:p>
            <a:pPr algn="l"/>
            <a:r>
              <a:rPr lang="de-DE" sz="800" i="1" dirty="0" smtClean="0">
                <a:solidFill>
                  <a:srgbClr val="0F618B"/>
                </a:solidFill>
              </a:rPr>
              <a:t>Geschäftsführer </a:t>
            </a:r>
            <a:r>
              <a:rPr lang="de-DE" sz="800" i="1" dirty="0">
                <a:solidFill>
                  <a:srgbClr val="0F618B"/>
                </a:solidFill>
              </a:rPr>
              <a:t>ETA-Solutions GmbH</a:t>
            </a:r>
          </a:p>
        </p:txBody>
      </p:sp>
      <p:pic>
        <p:nvPicPr>
          <p:cNvPr id="11" name="Grafik 10"/>
          <p:cNvPicPr>
            <a:picLocks noChangeAspect="1"/>
          </p:cNvPicPr>
          <p:nvPr/>
        </p:nvPicPr>
        <p:blipFill>
          <a:blip r:embed="rId3"/>
          <a:stretch>
            <a:fillRect/>
          </a:stretch>
        </p:blipFill>
        <p:spPr>
          <a:xfrm>
            <a:off x="1312813" y="3272107"/>
            <a:ext cx="1671912" cy="2289012"/>
          </a:xfrm>
          <a:prstGeom prst="rect">
            <a:avLst/>
          </a:prstGeom>
          <a:ln>
            <a:solidFill>
              <a:srgbClr val="005C8D"/>
            </a:solidFill>
          </a:ln>
        </p:spPr>
      </p:pic>
      <p:grpSp>
        <p:nvGrpSpPr>
          <p:cNvPr id="22" name="Gruppieren 21"/>
          <p:cNvGrpSpPr/>
          <p:nvPr/>
        </p:nvGrpSpPr>
        <p:grpSpPr>
          <a:xfrm>
            <a:off x="812357" y="1268760"/>
            <a:ext cx="6840760" cy="1008856"/>
            <a:chOff x="827584" y="2503127"/>
            <a:chExt cx="6840760" cy="1008856"/>
          </a:xfrm>
        </p:grpSpPr>
        <p:sp>
          <p:nvSpPr>
            <p:cNvPr id="23" name="Rechteck 22"/>
            <p:cNvSpPr/>
            <p:nvPr/>
          </p:nvSpPr>
          <p:spPr bwMode="auto">
            <a:xfrm>
              <a:off x="827584" y="2871132"/>
              <a:ext cx="6840760" cy="640851"/>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24" name="Rechteck 23"/>
            <p:cNvSpPr/>
            <p:nvPr/>
          </p:nvSpPr>
          <p:spPr>
            <a:xfrm>
              <a:off x="1331640" y="2929948"/>
              <a:ext cx="5832648" cy="523220"/>
            </a:xfrm>
            <a:prstGeom prst="rect">
              <a:avLst/>
            </a:prstGeom>
          </p:spPr>
          <p:txBody>
            <a:bodyPr wrap="square">
              <a:spAutoFit/>
            </a:bodyPr>
            <a:lstStyle/>
            <a:p>
              <a:r>
                <a:rPr lang="de-DE" sz="1600" b="1" dirty="0" smtClean="0">
                  <a:solidFill>
                    <a:srgbClr val="005C8D"/>
                  </a:solidFill>
                  <a:ea typeface="Times New Roman" panose="02020603050405020304" pitchFamily="18" charset="0"/>
                </a:rPr>
                <a:t>Transferprojekt </a:t>
              </a:r>
              <a:r>
                <a:rPr lang="de-DE" sz="1600" b="1" dirty="0" err="1" smtClean="0">
                  <a:solidFill>
                    <a:srgbClr val="005C8D"/>
                  </a:solidFill>
                  <a:ea typeface="Times New Roman" panose="02020603050405020304" pitchFamily="18" charset="0"/>
                </a:rPr>
                <a:t>ArePron</a:t>
              </a:r>
              <a:endParaRPr lang="de-DE" sz="1600" b="1" dirty="0">
                <a:solidFill>
                  <a:srgbClr val="005C8D"/>
                </a:solidFill>
                <a:ea typeface="Times New Roman" panose="02020603050405020304" pitchFamily="18" charset="0"/>
              </a:endParaRPr>
            </a:p>
            <a:p>
              <a:r>
                <a:rPr lang="de-DE" sz="1200" b="1" dirty="0" smtClean="0">
                  <a:solidFill>
                    <a:srgbClr val="005C8D"/>
                  </a:solidFill>
                  <a:ea typeface="Times New Roman" panose="02020603050405020304" pitchFamily="18" charset="0"/>
                </a:rPr>
                <a:t>(Agiles ressourceneffizientes Produktionsnetzwerk)</a:t>
              </a:r>
            </a:p>
          </p:txBody>
        </p:sp>
        <p:pic>
          <p:nvPicPr>
            <p:cNvPr id="25" name="Grafik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1704" y="2503127"/>
              <a:ext cx="1371516" cy="759819"/>
            </a:xfrm>
            <a:prstGeom prst="rect">
              <a:avLst/>
            </a:prstGeom>
          </p:spPr>
        </p:pic>
      </p:grpSp>
      <p:sp>
        <p:nvSpPr>
          <p:cNvPr id="15" name="Rechteck 14"/>
          <p:cNvSpPr/>
          <p:nvPr/>
        </p:nvSpPr>
        <p:spPr bwMode="auto">
          <a:xfrm>
            <a:off x="3779913" y="2621387"/>
            <a:ext cx="3312368" cy="640851"/>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7" name="Rechteck 16"/>
          <p:cNvSpPr/>
          <p:nvPr/>
        </p:nvSpPr>
        <p:spPr>
          <a:xfrm>
            <a:off x="3779912" y="2669490"/>
            <a:ext cx="3312369" cy="584775"/>
          </a:xfrm>
          <a:prstGeom prst="rect">
            <a:avLst/>
          </a:prstGeom>
        </p:spPr>
        <p:txBody>
          <a:bodyPr wrap="square">
            <a:spAutoFit/>
          </a:bodyPr>
          <a:lstStyle/>
          <a:p>
            <a:r>
              <a:rPr lang="de-DE" sz="1200" b="1" dirty="0" smtClean="0">
                <a:solidFill>
                  <a:srgbClr val="005C8D"/>
                </a:solidFill>
                <a:ea typeface="Times New Roman" panose="02020603050405020304" pitchFamily="18" charset="0"/>
              </a:rPr>
              <a:t>Unternehmensstimmen | </a:t>
            </a:r>
            <a:r>
              <a:rPr lang="de-DE" sz="1200" b="1" dirty="0" err="1" smtClean="0">
                <a:solidFill>
                  <a:srgbClr val="005C8D"/>
                </a:solidFill>
                <a:ea typeface="Times New Roman" panose="02020603050405020304" pitchFamily="18" charset="0"/>
              </a:rPr>
              <a:t>Testimonials</a:t>
            </a:r>
            <a:endParaRPr lang="de-DE" sz="1200" b="1" dirty="0">
              <a:solidFill>
                <a:srgbClr val="005C8D"/>
              </a:solidFill>
              <a:ea typeface="Times New Roman" panose="02020603050405020304" pitchFamily="18" charset="0"/>
            </a:endParaRPr>
          </a:p>
          <a:p>
            <a:r>
              <a:rPr lang="de-DE" sz="1000" dirty="0" smtClean="0">
                <a:solidFill>
                  <a:srgbClr val="005C8D"/>
                </a:solidFill>
                <a:ea typeface="Times New Roman" panose="02020603050405020304" pitchFamily="18" charset="0"/>
              </a:rPr>
              <a:t>Dr.-Ing. Philipp </a:t>
            </a:r>
            <a:r>
              <a:rPr lang="de-DE" sz="1000" dirty="0" err="1" smtClean="0">
                <a:solidFill>
                  <a:srgbClr val="005C8D"/>
                </a:solidFill>
                <a:ea typeface="Times New Roman" panose="02020603050405020304" pitchFamily="18" charset="0"/>
              </a:rPr>
              <a:t>Schraml</a:t>
            </a:r>
            <a:r>
              <a:rPr lang="de-DE" sz="1000" dirty="0" smtClean="0">
                <a:solidFill>
                  <a:srgbClr val="005C8D"/>
                </a:solidFill>
                <a:ea typeface="Times New Roman" panose="02020603050405020304" pitchFamily="18" charset="0"/>
              </a:rPr>
              <a:t>, Geschäftsführer ETA-Solutions GmbH</a:t>
            </a:r>
          </a:p>
        </p:txBody>
      </p:sp>
    </p:spTree>
    <p:extLst>
      <p:ext uri="{BB962C8B-B14F-4D97-AF65-F5344CB8AC3E}">
        <p14:creationId xmlns:p14="http://schemas.microsoft.com/office/powerpoint/2010/main" val="1898012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bwMode="auto">
          <a:xfrm>
            <a:off x="827584" y="2996952"/>
            <a:ext cx="6840760" cy="640851"/>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22" name="Rechteck 21"/>
          <p:cNvSpPr/>
          <p:nvPr/>
        </p:nvSpPr>
        <p:spPr bwMode="auto">
          <a:xfrm>
            <a:off x="827584" y="1340299"/>
            <a:ext cx="6840760" cy="640851"/>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0" name="Rechteck 9"/>
          <p:cNvSpPr/>
          <p:nvPr/>
        </p:nvSpPr>
        <p:spPr bwMode="auto">
          <a:xfrm>
            <a:off x="827584" y="2060848"/>
            <a:ext cx="6840760" cy="4032448"/>
          </a:xfrm>
          <a:prstGeom prst="rect">
            <a:avLst/>
          </a:prstGeom>
          <a:solidFill>
            <a:srgbClr val="DBE6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570953"/>
            <a:ext cx="6357481" cy="3346043"/>
          </a:xfrm>
          <a:prstGeom prst="rect">
            <a:avLst/>
          </a:prstGeom>
        </p:spPr>
      </p:pic>
      <p:pic>
        <p:nvPicPr>
          <p:cNvPr id="15" name="Grafik 14"/>
          <p:cNvPicPr>
            <a:picLocks noChangeAspect="1"/>
          </p:cNvPicPr>
          <p:nvPr/>
        </p:nvPicPr>
        <p:blipFill>
          <a:blip r:embed="rId4"/>
          <a:stretch>
            <a:fillRect/>
          </a:stretch>
        </p:blipFill>
        <p:spPr>
          <a:xfrm>
            <a:off x="3444675" y="1107609"/>
            <a:ext cx="1576123" cy="1253960"/>
          </a:xfrm>
          <a:prstGeom prst="rect">
            <a:avLst/>
          </a:prstGeom>
        </p:spPr>
      </p:pic>
    </p:spTree>
    <p:extLst>
      <p:ext uri="{BB962C8B-B14F-4D97-AF65-F5344CB8AC3E}">
        <p14:creationId xmlns:p14="http://schemas.microsoft.com/office/powerpoint/2010/main" val="427755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bwMode="auto">
          <a:xfrm>
            <a:off x="827584" y="2996952"/>
            <a:ext cx="6840760" cy="640851"/>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grpSp>
        <p:nvGrpSpPr>
          <p:cNvPr id="6" name="Gruppieren 5"/>
          <p:cNvGrpSpPr/>
          <p:nvPr/>
        </p:nvGrpSpPr>
        <p:grpSpPr>
          <a:xfrm>
            <a:off x="827584" y="2708920"/>
            <a:ext cx="6840760" cy="3096344"/>
            <a:chOff x="842811" y="2949647"/>
            <a:chExt cx="6840760" cy="3096344"/>
          </a:xfrm>
        </p:grpSpPr>
        <p:sp>
          <p:nvSpPr>
            <p:cNvPr id="5" name="Rechteck 4"/>
            <p:cNvSpPr/>
            <p:nvPr/>
          </p:nvSpPr>
          <p:spPr bwMode="auto">
            <a:xfrm>
              <a:off x="842811" y="2949647"/>
              <a:ext cx="6840760" cy="3096344"/>
            </a:xfrm>
            <a:prstGeom prst="rect">
              <a:avLst/>
            </a:prstGeom>
            <a:solidFill>
              <a:srgbClr val="DBE6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4" name="Rechteck 13"/>
            <p:cNvSpPr/>
            <p:nvPr/>
          </p:nvSpPr>
          <p:spPr>
            <a:xfrm>
              <a:off x="1331639" y="3343657"/>
              <a:ext cx="6063899" cy="2308324"/>
            </a:xfrm>
            <a:prstGeom prst="rect">
              <a:avLst/>
            </a:prstGeom>
          </p:spPr>
          <p:txBody>
            <a:bodyPr wrap="square">
              <a:spAutoFit/>
            </a:bodyPr>
            <a:lstStyle/>
            <a:p>
              <a:pPr marL="285750" indent="-285750" algn="l">
                <a:buFont typeface="Wingdings" panose="05000000000000000000" pitchFamily="2" charset="2"/>
                <a:buChar char="§"/>
              </a:pPr>
              <a:r>
                <a:rPr lang="de-DE" sz="1200" dirty="0" smtClean="0">
                  <a:solidFill>
                    <a:srgbClr val="005C8D"/>
                  </a:solidFill>
                  <a:ea typeface="Times New Roman" panose="02020603050405020304" pitchFamily="18" charset="0"/>
                </a:rPr>
                <a:t>Bündelt Kernkompetenzen der </a:t>
              </a:r>
              <a:r>
                <a:rPr lang="de-DE" sz="1200" b="1" dirty="0" smtClean="0">
                  <a:solidFill>
                    <a:srgbClr val="005C8D"/>
                  </a:solidFill>
                  <a:ea typeface="Times New Roman" panose="02020603050405020304" pitchFamily="18" charset="0"/>
                </a:rPr>
                <a:t>JLU Gießen </a:t>
              </a:r>
              <a:r>
                <a:rPr lang="de-DE" sz="1200" dirty="0" smtClean="0">
                  <a:solidFill>
                    <a:srgbClr val="005C8D"/>
                  </a:solidFill>
                  <a:ea typeface="Times New Roman" panose="02020603050405020304" pitchFamily="18" charset="0"/>
                </a:rPr>
                <a:t>in der Raumfahrtphysik, der Plasmaforschung, der Materialwissenschaften und der subatomaren Physik. Während der Aufbauphase liegt der Fokus auf einem der Schlüsselbereiche der Hightech-Strategie 2025 der Bundesregierung: den Raumfahrt- und Satellitenanwendungen.</a:t>
              </a:r>
            </a:p>
            <a:p>
              <a:pPr algn="l"/>
              <a:endParaRPr lang="de-DE" sz="1200" dirty="0">
                <a:solidFill>
                  <a:srgbClr val="005C8D"/>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rgbClr val="005C8D"/>
                  </a:solidFill>
                  <a:ea typeface="Times New Roman" panose="02020603050405020304" pitchFamily="18" charset="0"/>
                </a:rPr>
                <a:t>2,5 Millionen Euro aus EFRE- und Landesmitteln.</a:t>
              </a:r>
            </a:p>
            <a:p>
              <a:pPr algn="l"/>
              <a:endParaRPr lang="de-DE" sz="1200" dirty="0" smtClean="0">
                <a:solidFill>
                  <a:srgbClr val="005C8D"/>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rgbClr val="005C8D"/>
                  </a:solidFill>
                  <a:ea typeface="Times New Roman" panose="02020603050405020304" pitchFamily="18" charset="0"/>
                </a:rPr>
                <a:t>Enge Zusammenarbeit mit regionalen Partnern aus der Industrie.</a:t>
              </a:r>
            </a:p>
            <a:p>
              <a:pPr marL="285750" indent="-285750" algn="l">
                <a:buFont typeface="Wingdings" panose="05000000000000000000" pitchFamily="2" charset="2"/>
                <a:buChar char="§"/>
              </a:pPr>
              <a:endParaRPr lang="de-DE" sz="1200" dirty="0">
                <a:solidFill>
                  <a:srgbClr val="005C8D"/>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rgbClr val="005C8D"/>
                  </a:solidFill>
                  <a:ea typeface="Times New Roman" panose="02020603050405020304" pitchFamily="18" charset="0"/>
                </a:rPr>
                <a:t>Neue Raumfahrtanwendungen werden in verschiedenen Branchen eingesetzt (Hochtechnologiesektoren).</a:t>
              </a:r>
              <a:endParaRPr lang="de-DE" sz="1200" dirty="0">
                <a:solidFill>
                  <a:srgbClr val="005C8D"/>
                </a:solidFill>
                <a:ea typeface="Times New Roman" panose="02020603050405020304" pitchFamily="18" charset="0"/>
              </a:endParaRPr>
            </a:p>
          </p:txBody>
        </p:sp>
      </p:grpSp>
      <p:grpSp>
        <p:nvGrpSpPr>
          <p:cNvPr id="13" name="Gruppieren 12"/>
          <p:cNvGrpSpPr/>
          <p:nvPr/>
        </p:nvGrpSpPr>
        <p:grpSpPr>
          <a:xfrm>
            <a:off x="827584" y="1366961"/>
            <a:ext cx="6840760" cy="640851"/>
            <a:chOff x="653620" y="1971125"/>
            <a:chExt cx="6840760" cy="640851"/>
          </a:xfrm>
        </p:grpSpPr>
        <p:sp>
          <p:nvSpPr>
            <p:cNvPr id="18" name="Rechteck 17"/>
            <p:cNvSpPr/>
            <p:nvPr/>
          </p:nvSpPr>
          <p:spPr bwMode="auto">
            <a:xfrm>
              <a:off x="653620" y="1971125"/>
              <a:ext cx="6840760" cy="640851"/>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9" name="Rechteck 18"/>
            <p:cNvSpPr/>
            <p:nvPr/>
          </p:nvSpPr>
          <p:spPr>
            <a:xfrm>
              <a:off x="1273301" y="2029940"/>
              <a:ext cx="5832648" cy="523220"/>
            </a:xfrm>
            <a:prstGeom prst="rect">
              <a:avLst/>
            </a:prstGeom>
          </p:spPr>
          <p:txBody>
            <a:bodyPr wrap="square">
              <a:spAutoFit/>
            </a:bodyPr>
            <a:lstStyle/>
            <a:p>
              <a:r>
                <a:rPr lang="de-DE" sz="1600" b="1" dirty="0" smtClean="0">
                  <a:solidFill>
                    <a:srgbClr val="005C8D"/>
                  </a:solidFill>
                  <a:ea typeface="Times New Roman" panose="02020603050405020304" pitchFamily="18" charset="0"/>
                </a:rPr>
                <a:t>EFRE-Innovationslabor</a:t>
              </a:r>
              <a:endParaRPr lang="de-DE" sz="1600" b="1" dirty="0">
                <a:solidFill>
                  <a:srgbClr val="005C8D"/>
                </a:solidFill>
                <a:ea typeface="Times New Roman" panose="02020603050405020304" pitchFamily="18" charset="0"/>
              </a:endParaRPr>
            </a:p>
            <a:p>
              <a:r>
                <a:rPr lang="de-DE" sz="1200" b="1" dirty="0" smtClean="0">
                  <a:solidFill>
                    <a:srgbClr val="005C8D"/>
                  </a:solidFill>
                  <a:ea typeface="Times New Roman" panose="02020603050405020304" pitchFamily="18" charset="0"/>
                </a:rPr>
                <a:t>(Physik unter harschen Bedingungen)</a:t>
              </a:r>
            </a:p>
          </p:txBody>
        </p:sp>
      </p:grpSp>
      <p:pic>
        <p:nvPicPr>
          <p:cNvPr id="15" name="Grafik 14"/>
          <p:cNvPicPr>
            <a:picLocks noChangeAspect="1"/>
          </p:cNvPicPr>
          <p:nvPr/>
        </p:nvPicPr>
        <p:blipFill>
          <a:blip r:embed="rId3"/>
          <a:stretch>
            <a:fillRect/>
          </a:stretch>
        </p:blipFill>
        <p:spPr>
          <a:xfrm>
            <a:off x="6190403" y="1202983"/>
            <a:ext cx="1217709" cy="968806"/>
          </a:xfrm>
          <a:prstGeom prst="rect">
            <a:avLst/>
          </a:prstGeom>
        </p:spPr>
      </p:pic>
    </p:spTree>
    <p:extLst>
      <p:ext uri="{BB962C8B-B14F-4D97-AF65-F5344CB8AC3E}">
        <p14:creationId xmlns:p14="http://schemas.microsoft.com/office/powerpoint/2010/main" val="1578719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bwMode="auto">
          <a:xfrm>
            <a:off x="827584" y="2996952"/>
            <a:ext cx="6840760" cy="640851"/>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2" name="Rechteck 11"/>
          <p:cNvSpPr/>
          <p:nvPr/>
        </p:nvSpPr>
        <p:spPr bwMode="auto">
          <a:xfrm>
            <a:off x="827584" y="2060848"/>
            <a:ext cx="6840760" cy="4032448"/>
          </a:xfrm>
          <a:prstGeom prst="rect">
            <a:avLst/>
          </a:prstGeom>
          <a:solidFill>
            <a:srgbClr val="DBE6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5" name="Grafik 4"/>
          <p:cNvPicPr>
            <a:picLocks noChangeAspect="1"/>
          </p:cNvPicPr>
          <p:nvPr/>
        </p:nvPicPr>
        <p:blipFill>
          <a:blip r:embed="rId3"/>
          <a:stretch>
            <a:fillRect/>
          </a:stretch>
        </p:blipFill>
        <p:spPr>
          <a:xfrm>
            <a:off x="999746" y="2476720"/>
            <a:ext cx="6524582" cy="3392117"/>
          </a:xfrm>
          <a:prstGeom prst="rect">
            <a:avLst/>
          </a:prstGeom>
        </p:spPr>
      </p:pic>
      <p:sp>
        <p:nvSpPr>
          <p:cNvPr id="13" name="Rechteck 12"/>
          <p:cNvSpPr/>
          <p:nvPr/>
        </p:nvSpPr>
        <p:spPr bwMode="auto">
          <a:xfrm>
            <a:off x="827584" y="1340299"/>
            <a:ext cx="6840760" cy="640851"/>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1179480"/>
            <a:ext cx="2067813" cy="1033907"/>
          </a:xfrm>
          <a:prstGeom prst="rect">
            <a:avLst/>
          </a:prstGeom>
        </p:spPr>
      </p:pic>
    </p:spTree>
    <p:extLst>
      <p:ext uri="{BB962C8B-B14F-4D97-AF65-F5344CB8AC3E}">
        <p14:creationId xmlns:p14="http://schemas.microsoft.com/office/powerpoint/2010/main" val="2556640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Rechteck 21"/>
          <p:cNvSpPr/>
          <p:nvPr/>
        </p:nvSpPr>
        <p:spPr bwMode="auto">
          <a:xfrm>
            <a:off x="611560" y="1442881"/>
            <a:ext cx="7275884" cy="2913496"/>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6"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7"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grpSp>
        <p:nvGrpSpPr>
          <p:cNvPr id="24" name="Gruppieren 23"/>
          <p:cNvGrpSpPr/>
          <p:nvPr/>
        </p:nvGrpSpPr>
        <p:grpSpPr>
          <a:xfrm>
            <a:off x="5674437" y="3802405"/>
            <a:ext cx="2869308" cy="2380746"/>
            <a:chOff x="5546790" y="3821948"/>
            <a:chExt cx="2869308" cy="2380746"/>
          </a:xfrm>
        </p:grpSpPr>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25617">
              <a:off x="5546790" y="4869570"/>
              <a:ext cx="1274133" cy="1310505"/>
            </a:xfrm>
            <a:prstGeom prst="rect">
              <a:avLst/>
            </a:prstGeom>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6051">
              <a:off x="6085647" y="3821948"/>
              <a:ext cx="2330451" cy="2380746"/>
            </a:xfrm>
            <a:prstGeom prst="rect">
              <a:avLst/>
            </a:prstGeom>
          </p:spPr>
        </p:pic>
      </p:grpSp>
      <p:sp>
        <p:nvSpPr>
          <p:cNvPr id="4" name="Rechteck 3"/>
          <p:cNvSpPr/>
          <p:nvPr/>
        </p:nvSpPr>
        <p:spPr>
          <a:xfrm>
            <a:off x="1134495" y="1690524"/>
            <a:ext cx="6516723" cy="2308324"/>
          </a:xfrm>
          <a:prstGeom prst="rect">
            <a:avLst/>
          </a:prstGeom>
        </p:spPr>
        <p:txBody>
          <a:bodyPr wrap="square">
            <a:spAutoFit/>
          </a:bodyPr>
          <a:lstStyle/>
          <a:p>
            <a:pPr algn="l"/>
            <a:r>
              <a:rPr lang="de-DE" sz="1600" dirty="0" smtClean="0">
                <a:solidFill>
                  <a:schemeClr val="bg1"/>
                </a:solidFill>
                <a:latin typeface="+mn-lt"/>
                <a:ea typeface="Times New Roman" panose="02020603050405020304" pitchFamily="18" charset="0"/>
              </a:rPr>
              <a:t>Der Europäische Fonds für Regionale Entwicklung (EFRE) ist ein Förderinstrument der Europäischen Union (EU).</a:t>
            </a:r>
          </a:p>
          <a:p>
            <a:pPr algn="l"/>
            <a:endParaRPr lang="de-DE" sz="1600" dirty="0" smtClean="0">
              <a:solidFill>
                <a:schemeClr val="bg1"/>
              </a:solidFill>
              <a:latin typeface="+mn-lt"/>
              <a:ea typeface="Times New Roman" panose="02020603050405020304" pitchFamily="18" charset="0"/>
            </a:endParaRPr>
          </a:p>
          <a:p>
            <a:pPr algn="l"/>
            <a:r>
              <a:rPr lang="de-DE" sz="1600" dirty="0" smtClean="0">
                <a:solidFill>
                  <a:schemeClr val="bg1"/>
                </a:solidFill>
                <a:latin typeface="+mn-lt"/>
                <a:ea typeface="Times New Roman" panose="02020603050405020304" pitchFamily="18" charset="0"/>
              </a:rPr>
              <a:t>Dieses Förderinstrument soll dabei helfen, die wirtschaftlichen und</a:t>
            </a:r>
          </a:p>
          <a:p>
            <a:pPr algn="l"/>
            <a:r>
              <a:rPr lang="de-DE" sz="1600" dirty="0" smtClean="0">
                <a:solidFill>
                  <a:schemeClr val="bg1"/>
                </a:solidFill>
                <a:latin typeface="+mn-lt"/>
                <a:ea typeface="Times New Roman" panose="02020603050405020304" pitchFamily="18" charset="0"/>
              </a:rPr>
              <a:t>sozialen Differenzen in der EU zu verringern und die Ungleichheiten</a:t>
            </a:r>
          </a:p>
          <a:p>
            <a:pPr algn="l"/>
            <a:r>
              <a:rPr lang="de-DE" sz="1600" dirty="0" smtClean="0">
                <a:solidFill>
                  <a:schemeClr val="bg1"/>
                </a:solidFill>
                <a:latin typeface="+mn-lt"/>
                <a:ea typeface="Times New Roman" panose="02020603050405020304" pitchFamily="18" charset="0"/>
              </a:rPr>
              <a:t>zwischen den einzelnen Regionen abzubauen.</a:t>
            </a:r>
          </a:p>
          <a:p>
            <a:pPr algn="l"/>
            <a:endParaRPr lang="de-DE" sz="1600" dirty="0" smtClean="0">
              <a:solidFill>
                <a:schemeClr val="bg1"/>
              </a:solidFill>
              <a:latin typeface="+mn-lt"/>
              <a:ea typeface="Times New Roman" panose="02020603050405020304" pitchFamily="18" charset="0"/>
            </a:endParaRPr>
          </a:p>
          <a:p>
            <a:pPr algn="l"/>
            <a:r>
              <a:rPr lang="de-DE" sz="1600" dirty="0" smtClean="0">
                <a:solidFill>
                  <a:schemeClr val="bg1"/>
                </a:solidFill>
                <a:latin typeface="+mn-lt"/>
                <a:ea typeface="Times New Roman" panose="02020603050405020304" pitchFamily="18" charset="0"/>
              </a:rPr>
              <a:t>In der Förderperiode 2021 bis 2027 ist der </a:t>
            </a:r>
            <a:r>
              <a:rPr lang="de-DE" sz="1600" b="1" dirty="0" smtClean="0">
                <a:solidFill>
                  <a:schemeClr val="bg1"/>
                </a:solidFill>
                <a:latin typeface="+mn-lt"/>
                <a:ea typeface="Times New Roman" panose="02020603050405020304" pitchFamily="18" charset="0"/>
              </a:rPr>
              <a:t>EFRE Hessen</a:t>
            </a:r>
          </a:p>
          <a:p>
            <a:pPr algn="l"/>
            <a:r>
              <a:rPr lang="de-DE" sz="1600" dirty="0" smtClean="0">
                <a:solidFill>
                  <a:schemeClr val="bg1"/>
                </a:solidFill>
                <a:latin typeface="+mn-lt"/>
                <a:ea typeface="Times New Roman" panose="02020603050405020304" pitchFamily="18" charset="0"/>
              </a:rPr>
              <a:t>auf zwei politische Ziele der EU ausgerichtet:</a:t>
            </a:r>
          </a:p>
        </p:txBody>
      </p:sp>
      <p:sp>
        <p:nvSpPr>
          <p:cNvPr id="23" name="Rechteck 22"/>
          <p:cNvSpPr/>
          <p:nvPr/>
        </p:nvSpPr>
        <p:spPr>
          <a:xfrm>
            <a:off x="611560" y="4749693"/>
            <a:ext cx="5094935" cy="1200329"/>
          </a:xfrm>
          <a:prstGeom prst="rect">
            <a:avLst/>
          </a:prstGeom>
        </p:spPr>
        <p:txBody>
          <a:bodyPr wrap="square">
            <a:spAutoFit/>
          </a:bodyPr>
          <a:lstStyle/>
          <a:p>
            <a:pPr algn="l"/>
            <a:r>
              <a:rPr lang="de-DE" dirty="0" smtClean="0">
                <a:solidFill>
                  <a:srgbClr val="174697"/>
                </a:solidFill>
                <a:ea typeface="Times New Roman" panose="02020603050405020304" pitchFamily="18" charset="0"/>
              </a:rPr>
              <a:t>Die hessische Wirtschaft </a:t>
            </a:r>
            <a:r>
              <a:rPr lang="de-DE" dirty="0">
                <a:solidFill>
                  <a:srgbClr val="174697"/>
                </a:solidFill>
                <a:ea typeface="Times New Roman" panose="02020603050405020304" pitchFamily="18" charset="0"/>
              </a:rPr>
              <a:t>soll </a:t>
            </a:r>
            <a:r>
              <a:rPr lang="de-DE" b="1" dirty="0" smtClean="0">
                <a:solidFill>
                  <a:srgbClr val="174697"/>
                </a:solidFill>
                <a:ea typeface="Times New Roman" panose="02020603050405020304" pitchFamily="18" charset="0"/>
              </a:rPr>
              <a:t>wettbewerbsfähiger</a:t>
            </a:r>
            <a:r>
              <a:rPr lang="de-DE" dirty="0">
                <a:solidFill>
                  <a:srgbClr val="174697"/>
                </a:solidFill>
                <a:ea typeface="Times New Roman" panose="02020603050405020304" pitchFamily="18" charset="0"/>
              </a:rPr>
              <a:t>,</a:t>
            </a:r>
            <a:r>
              <a:rPr lang="de-DE" dirty="0" smtClean="0">
                <a:solidFill>
                  <a:srgbClr val="174697"/>
                </a:solidFill>
                <a:ea typeface="Times New Roman" panose="02020603050405020304" pitchFamily="18" charset="0"/>
              </a:rPr>
              <a:t> </a:t>
            </a:r>
            <a:r>
              <a:rPr lang="de-DE" b="1" dirty="0" smtClean="0">
                <a:solidFill>
                  <a:srgbClr val="174697"/>
                </a:solidFill>
                <a:ea typeface="Times New Roman" panose="02020603050405020304" pitchFamily="18" charset="0"/>
              </a:rPr>
              <a:t>intelligenter</a:t>
            </a:r>
            <a:r>
              <a:rPr lang="de-DE" dirty="0">
                <a:solidFill>
                  <a:srgbClr val="174697"/>
                </a:solidFill>
                <a:ea typeface="Times New Roman" panose="02020603050405020304" pitchFamily="18" charset="0"/>
              </a:rPr>
              <a:t> </a:t>
            </a:r>
            <a:r>
              <a:rPr lang="de-DE" dirty="0" smtClean="0">
                <a:solidFill>
                  <a:srgbClr val="174697"/>
                </a:solidFill>
                <a:ea typeface="Times New Roman" panose="02020603050405020304" pitchFamily="18" charset="0"/>
              </a:rPr>
              <a:t>und </a:t>
            </a:r>
            <a:r>
              <a:rPr lang="de-DE" b="1" dirty="0" smtClean="0">
                <a:solidFill>
                  <a:srgbClr val="174697"/>
                </a:solidFill>
                <a:ea typeface="Times New Roman" panose="02020603050405020304" pitchFamily="18" charset="0"/>
              </a:rPr>
              <a:t>grüner</a:t>
            </a:r>
            <a:r>
              <a:rPr lang="de-DE" dirty="0" smtClean="0">
                <a:solidFill>
                  <a:srgbClr val="174697"/>
                </a:solidFill>
                <a:ea typeface="Times New Roman" panose="02020603050405020304" pitchFamily="18" charset="0"/>
              </a:rPr>
              <a:t> werden</a:t>
            </a:r>
            <a:endParaRPr lang="de-DE" dirty="0">
              <a:solidFill>
                <a:srgbClr val="174697"/>
              </a:solidFill>
              <a:ea typeface="Times New Roman" panose="02020603050405020304" pitchFamily="18" charset="0"/>
            </a:endParaRPr>
          </a:p>
        </p:txBody>
      </p:sp>
    </p:spTree>
    <p:extLst>
      <p:ext uri="{BB962C8B-B14F-4D97-AF65-F5344CB8AC3E}">
        <p14:creationId xmlns:p14="http://schemas.microsoft.com/office/powerpoint/2010/main" val="2764031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bwMode="auto">
          <a:xfrm>
            <a:off x="827584" y="2996952"/>
            <a:ext cx="6840760" cy="640851"/>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5" name="Rechteck 4"/>
          <p:cNvSpPr/>
          <p:nvPr/>
        </p:nvSpPr>
        <p:spPr bwMode="auto">
          <a:xfrm>
            <a:off x="827584" y="2949647"/>
            <a:ext cx="6840760" cy="3096344"/>
          </a:xfrm>
          <a:prstGeom prst="rect">
            <a:avLst/>
          </a:prstGeom>
          <a:solidFill>
            <a:srgbClr val="DBE6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4" name="Rechteck 13"/>
          <p:cNvSpPr/>
          <p:nvPr/>
        </p:nvSpPr>
        <p:spPr>
          <a:xfrm>
            <a:off x="1316413" y="3801291"/>
            <a:ext cx="6063899" cy="1384995"/>
          </a:xfrm>
          <a:prstGeom prst="rect">
            <a:avLst/>
          </a:prstGeom>
        </p:spPr>
        <p:txBody>
          <a:bodyPr wrap="square">
            <a:spAutoFit/>
          </a:bodyPr>
          <a:lstStyle/>
          <a:p>
            <a:pPr marL="285750" indent="-285750" algn="l">
              <a:buFont typeface="Wingdings" panose="05000000000000000000" pitchFamily="2" charset="2"/>
              <a:buChar char="§"/>
            </a:pPr>
            <a:r>
              <a:rPr lang="de-DE" sz="1200" dirty="0" smtClean="0">
                <a:solidFill>
                  <a:srgbClr val="005C8D"/>
                </a:solidFill>
                <a:ea typeface="Times New Roman" panose="02020603050405020304" pitchFamily="18" charset="0"/>
              </a:rPr>
              <a:t>Das Transferprojekt der Frankfurt University </a:t>
            </a:r>
            <a:r>
              <a:rPr lang="de-DE" sz="1200" dirty="0" err="1" smtClean="0">
                <a:solidFill>
                  <a:srgbClr val="005C8D"/>
                </a:solidFill>
                <a:ea typeface="Times New Roman" panose="02020603050405020304" pitchFamily="18" charset="0"/>
              </a:rPr>
              <a:t>of</a:t>
            </a:r>
            <a:r>
              <a:rPr lang="de-DE" sz="1200" dirty="0" smtClean="0">
                <a:solidFill>
                  <a:srgbClr val="005C8D"/>
                </a:solidFill>
                <a:ea typeface="Times New Roman" panose="02020603050405020304" pitchFamily="18" charset="0"/>
              </a:rPr>
              <a:t> Applied </a:t>
            </a:r>
            <a:r>
              <a:rPr lang="de-DE" sz="1200" dirty="0" err="1" smtClean="0">
                <a:solidFill>
                  <a:srgbClr val="005C8D"/>
                </a:solidFill>
                <a:ea typeface="Times New Roman" panose="02020603050405020304" pitchFamily="18" charset="0"/>
              </a:rPr>
              <a:t>Sciences</a:t>
            </a:r>
            <a:r>
              <a:rPr lang="de-DE" sz="1200" dirty="0" smtClean="0">
                <a:solidFill>
                  <a:srgbClr val="005C8D"/>
                </a:solidFill>
                <a:ea typeface="Times New Roman" panose="02020603050405020304" pitchFamily="18" charset="0"/>
              </a:rPr>
              <a:t> identifiziert die besten Standorte für Windkraft- und Solaranlagen.</a:t>
            </a:r>
          </a:p>
          <a:p>
            <a:pPr algn="l"/>
            <a:endParaRPr lang="de-DE" sz="1200" dirty="0">
              <a:solidFill>
                <a:srgbClr val="005C8D"/>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rgbClr val="005C8D"/>
                </a:solidFill>
                <a:ea typeface="Times New Roman" panose="02020603050405020304" pitchFamily="18" charset="0"/>
              </a:rPr>
              <a:t>Mit 664.969 Euro aus EFRE- und Landesmitteln (</a:t>
            </a:r>
            <a:r>
              <a:rPr lang="de-DE" sz="1200" dirty="0" err="1" smtClean="0">
                <a:solidFill>
                  <a:srgbClr val="005C8D"/>
                </a:solidFill>
                <a:ea typeface="Times New Roman" panose="02020603050405020304" pitchFamily="18" charset="0"/>
              </a:rPr>
              <a:t>Distr@l</a:t>
            </a:r>
            <a:r>
              <a:rPr lang="de-DE" sz="1200" dirty="0" smtClean="0">
                <a:solidFill>
                  <a:srgbClr val="005C8D"/>
                </a:solidFill>
                <a:ea typeface="Times New Roman" panose="02020603050405020304" pitchFamily="18" charset="0"/>
              </a:rPr>
              <a:t>) gefördert.</a:t>
            </a:r>
          </a:p>
          <a:p>
            <a:pPr algn="l"/>
            <a:endParaRPr lang="de-DE" sz="1200" dirty="0" smtClean="0">
              <a:solidFill>
                <a:srgbClr val="005C8D"/>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rgbClr val="005C8D"/>
                </a:solidFill>
                <a:ea typeface="Times New Roman" panose="02020603050405020304" pitchFamily="18" charset="0"/>
              </a:rPr>
              <a:t>Planer, Projektierer und Gebietskörperschaften erhalten über einen Open-Source-Algorithmus Zugriff auf </a:t>
            </a:r>
            <a:r>
              <a:rPr lang="de-DE" sz="1200" dirty="0" err="1" smtClean="0">
                <a:solidFill>
                  <a:srgbClr val="005C8D"/>
                </a:solidFill>
                <a:ea typeface="Times New Roman" panose="02020603050405020304" pitchFamily="18" charset="0"/>
              </a:rPr>
              <a:t>Geodaten</a:t>
            </a:r>
            <a:r>
              <a:rPr lang="de-DE" sz="1200" dirty="0" smtClean="0">
                <a:solidFill>
                  <a:srgbClr val="005C8D"/>
                </a:solidFill>
                <a:ea typeface="Times New Roman" panose="02020603050405020304" pitchFamily="18" charset="0"/>
              </a:rPr>
              <a:t>.</a:t>
            </a:r>
          </a:p>
        </p:txBody>
      </p:sp>
      <p:sp>
        <p:nvSpPr>
          <p:cNvPr id="20" name="Rechteck 19"/>
          <p:cNvSpPr/>
          <p:nvPr/>
        </p:nvSpPr>
        <p:spPr bwMode="auto">
          <a:xfrm>
            <a:off x="827584" y="1366961"/>
            <a:ext cx="6840760" cy="640851"/>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0" name="Rechteck 9"/>
          <p:cNvSpPr/>
          <p:nvPr/>
        </p:nvSpPr>
        <p:spPr>
          <a:xfrm>
            <a:off x="827584" y="1443253"/>
            <a:ext cx="6840760" cy="523220"/>
          </a:xfrm>
          <a:prstGeom prst="rect">
            <a:avLst/>
          </a:prstGeom>
        </p:spPr>
        <p:txBody>
          <a:bodyPr wrap="square">
            <a:spAutoFit/>
          </a:bodyPr>
          <a:lstStyle/>
          <a:p>
            <a:r>
              <a:rPr lang="de-DE" sz="1600" b="1" dirty="0" smtClean="0">
                <a:solidFill>
                  <a:srgbClr val="005C8D"/>
                </a:solidFill>
                <a:ea typeface="Times New Roman" panose="02020603050405020304" pitchFamily="18" charset="0"/>
              </a:rPr>
              <a:t>Transferprojekt „</a:t>
            </a:r>
            <a:r>
              <a:rPr lang="de-DE" sz="1600" b="1" dirty="0" err="1" smtClean="0">
                <a:solidFill>
                  <a:srgbClr val="005C8D"/>
                </a:solidFill>
                <a:ea typeface="Times New Roman" panose="02020603050405020304" pitchFamily="18" charset="0"/>
              </a:rPr>
              <a:t>caREL</a:t>
            </a:r>
            <a:r>
              <a:rPr lang="de-DE" sz="1600" b="1" dirty="0" smtClean="0">
                <a:solidFill>
                  <a:srgbClr val="005C8D"/>
                </a:solidFill>
                <a:ea typeface="Times New Roman" panose="02020603050405020304" pitchFamily="18" charset="0"/>
              </a:rPr>
              <a:t>“</a:t>
            </a:r>
            <a:endParaRPr lang="de-DE" sz="1600" b="1" dirty="0">
              <a:solidFill>
                <a:srgbClr val="005C8D"/>
              </a:solidFill>
              <a:ea typeface="Times New Roman" panose="02020603050405020304" pitchFamily="18" charset="0"/>
            </a:endParaRPr>
          </a:p>
          <a:p>
            <a:r>
              <a:rPr lang="de-DE" sz="1200" b="1" dirty="0" smtClean="0">
                <a:solidFill>
                  <a:srgbClr val="005C8D"/>
                </a:solidFill>
                <a:ea typeface="Times New Roman" panose="02020603050405020304" pitchFamily="18" charset="0"/>
              </a:rPr>
              <a:t>(</a:t>
            </a:r>
            <a:r>
              <a:rPr lang="de-DE" sz="1200" b="1" dirty="0" err="1" smtClean="0">
                <a:solidFill>
                  <a:srgbClr val="005C8D"/>
                </a:solidFill>
                <a:ea typeface="Times New Roman" panose="02020603050405020304" pitchFamily="18" charset="0"/>
              </a:rPr>
              <a:t>computer</a:t>
            </a:r>
            <a:r>
              <a:rPr lang="de-DE" sz="1200" b="1" dirty="0" smtClean="0">
                <a:solidFill>
                  <a:srgbClr val="005C8D"/>
                </a:solidFill>
                <a:ea typeface="Times New Roman" panose="02020603050405020304" pitchFamily="18" charset="0"/>
              </a:rPr>
              <a:t> </a:t>
            </a:r>
            <a:r>
              <a:rPr lang="de-DE" sz="1200" b="1" dirty="0" err="1" smtClean="0">
                <a:solidFill>
                  <a:srgbClr val="005C8D"/>
                </a:solidFill>
                <a:ea typeface="Times New Roman" panose="02020603050405020304" pitchFamily="18" charset="0"/>
              </a:rPr>
              <a:t>aided</a:t>
            </a:r>
            <a:r>
              <a:rPr lang="de-DE" sz="1200" b="1" dirty="0" smtClean="0">
                <a:solidFill>
                  <a:srgbClr val="005C8D"/>
                </a:solidFill>
                <a:ea typeface="Times New Roman" panose="02020603050405020304" pitchFamily="18" charset="0"/>
              </a:rPr>
              <a:t> </a:t>
            </a:r>
            <a:r>
              <a:rPr lang="de-DE" sz="1200" b="1" dirty="0" err="1" smtClean="0">
                <a:solidFill>
                  <a:srgbClr val="005C8D"/>
                </a:solidFill>
                <a:ea typeface="Times New Roman" panose="02020603050405020304" pitchFamily="18" charset="0"/>
              </a:rPr>
              <a:t>Renewable</a:t>
            </a:r>
            <a:r>
              <a:rPr lang="de-DE" sz="1200" b="1" dirty="0" smtClean="0">
                <a:solidFill>
                  <a:srgbClr val="005C8D"/>
                </a:solidFill>
                <a:ea typeface="Times New Roman" panose="02020603050405020304" pitchFamily="18" charset="0"/>
              </a:rPr>
              <a:t> </a:t>
            </a:r>
            <a:r>
              <a:rPr lang="de-DE" sz="1200" b="1" dirty="0" err="1" smtClean="0">
                <a:solidFill>
                  <a:srgbClr val="005C8D"/>
                </a:solidFill>
                <a:ea typeface="Times New Roman" panose="02020603050405020304" pitchFamily="18" charset="0"/>
              </a:rPr>
              <a:t>Energy</a:t>
            </a:r>
            <a:r>
              <a:rPr lang="de-DE" sz="1200" b="1" dirty="0" smtClean="0">
                <a:solidFill>
                  <a:srgbClr val="005C8D"/>
                </a:solidFill>
                <a:ea typeface="Times New Roman" panose="02020603050405020304" pitchFamily="18" charset="0"/>
              </a:rPr>
              <a:t> Language)</a:t>
            </a:r>
            <a:endParaRPr lang="de-DE" sz="1200" b="1" dirty="0">
              <a:solidFill>
                <a:srgbClr val="005C8D"/>
              </a:solidFill>
              <a:ea typeface="Times New Roman" panose="02020603050405020304" pitchFamily="18" charset="0"/>
            </a:endParaRP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1665852"/>
            <a:ext cx="1450517" cy="725259"/>
          </a:xfrm>
          <a:prstGeom prst="rect">
            <a:avLst/>
          </a:prstGeom>
        </p:spPr>
      </p:pic>
    </p:spTree>
    <p:extLst>
      <p:ext uri="{BB962C8B-B14F-4D97-AF65-F5344CB8AC3E}">
        <p14:creationId xmlns:p14="http://schemas.microsoft.com/office/powerpoint/2010/main" val="4181881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4" name="Grafik 3"/>
          <p:cNvPicPr>
            <a:picLocks noChangeAspect="1"/>
          </p:cNvPicPr>
          <p:nvPr/>
        </p:nvPicPr>
        <p:blipFill>
          <a:blip r:embed="rId3"/>
          <a:stretch>
            <a:fillRect/>
          </a:stretch>
        </p:blipFill>
        <p:spPr>
          <a:xfrm>
            <a:off x="827584" y="1124745"/>
            <a:ext cx="6840760" cy="1931178"/>
          </a:xfrm>
          <a:prstGeom prst="rect">
            <a:avLst/>
          </a:prstGeom>
          <a:effectLst>
            <a:outerShdw blurRad="50800" dist="38100" dir="2700000" algn="tl" rotWithShape="0">
              <a:prstClr val="black">
                <a:alpha val="40000"/>
              </a:prstClr>
            </a:outerShdw>
          </a:effectLst>
        </p:spPr>
      </p:pic>
      <p:sp>
        <p:nvSpPr>
          <p:cNvPr id="5" name="Rechteck 4"/>
          <p:cNvSpPr/>
          <p:nvPr/>
        </p:nvSpPr>
        <p:spPr bwMode="auto">
          <a:xfrm>
            <a:off x="827584" y="2996952"/>
            <a:ext cx="6840760" cy="3096344"/>
          </a:xfrm>
          <a:prstGeom prst="rect">
            <a:avLst/>
          </a:prstGeom>
          <a:solidFill>
            <a:srgbClr val="DBE6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61504">
            <a:off x="6989970" y="5343269"/>
            <a:ext cx="1375753" cy="1405444"/>
          </a:xfrm>
          <a:prstGeom prst="rect">
            <a:avLst/>
          </a:prstGeom>
        </p:spPr>
      </p:pic>
      <p:sp>
        <p:nvSpPr>
          <p:cNvPr id="11" name="Rechteck 10"/>
          <p:cNvSpPr/>
          <p:nvPr/>
        </p:nvSpPr>
        <p:spPr bwMode="auto">
          <a:xfrm>
            <a:off x="827584" y="2996952"/>
            <a:ext cx="6840760" cy="1368152"/>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6" name="Rechteck 5"/>
          <p:cNvSpPr/>
          <p:nvPr/>
        </p:nvSpPr>
        <p:spPr>
          <a:xfrm>
            <a:off x="1331640" y="3120259"/>
            <a:ext cx="5832648" cy="461665"/>
          </a:xfrm>
          <a:prstGeom prst="rect">
            <a:avLst/>
          </a:prstGeom>
        </p:spPr>
        <p:txBody>
          <a:bodyPr wrap="square">
            <a:spAutoFit/>
          </a:bodyPr>
          <a:lstStyle/>
          <a:p>
            <a:r>
              <a:rPr lang="de-DE" dirty="0" smtClean="0">
                <a:solidFill>
                  <a:srgbClr val="005C8D"/>
                </a:solidFill>
                <a:ea typeface="Times New Roman" panose="02020603050405020304" pitchFamily="18" charset="0"/>
              </a:rPr>
              <a:t>Weiterführende Informationen</a:t>
            </a:r>
          </a:p>
        </p:txBody>
      </p:sp>
      <p:sp>
        <p:nvSpPr>
          <p:cNvPr id="10" name="Rechteck 9"/>
          <p:cNvSpPr/>
          <p:nvPr/>
        </p:nvSpPr>
        <p:spPr>
          <a:xfrm>
            <a:off x="1187624" y="3804237"/>
            <a:ext cx="6192688" cy="338554"/>
          </a:xfrm>
          <a:prstGeom prst="rect">
            <a:avLst/>
          </a:prstGeom>
        </p:spPr>
        <p:txBody>
          <a:bodyPr wrap="square">
            <a:spAutoFit/>
          </a:bodyPr>
          <a:lstStyle/>
          <a:p>
            <a:pPr marL="285750" indent="-285750" algn="l">
              <a:buFont typeface="Wingdings" panose="05000000000000000000" pitchFamily="2" charset="2"/>
              <a:buChar char="§"/>
            </a:pPr>
            <a:r>
              <a:rPr lang="de-DE" sz="1600" b="1" dirty="0" err="1">
                <a:solidFill>
                  <a:srgbClr val="005C8D"/>
                </a:solidFill>
                <a:ea typeface="Times New Roman" panose="02020603050405020304" pitchFamily="18" charset="0"/>
              </a:rPr>
              <a:t>WIBank</a:t>
            </a:r>
            <a:r>
              <a:rPr lang="de-DE" sz="1600" dirty="0">
                <a:solidFill>
                  <a:srgbClr val="005C8D"/>
                </a:solidFill>
                <a:ea typeface="Times New Roman" panose="02020603050405020304" pitchFamily="18" charset="0"/>
              </a:rPr>
              <a:t>-Förderportal: https://foerderportal.wibank.de4</a:t>
            </a:r>
          </a:p>
        </p:txBody>
      </p:sp>
    </p:spTree>
    <p:extLst>
      <p:ext uri="{BB962C8B-B14F-4D97-AF65-F5344CB8AC3E}">
        <p14:creationId xmlns:p14="http://schemas.microsoft.com/office/powerpoint/2010/main" val="3219174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rgbClr val="3333CC"/>
              </a:solidFill>
              <a:effectLst/>
              <a:latin typeface="Arial" charset="0"/>
            </a:endParaRP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17262">
            <a:off x="6154779" y="5164965"/>
            <a:ext cx="2339171" cy="1276797"/>
          </a:xfrm>
          <a:prstGeom prst="rect">
            <a:avLst/>
          </a:prstGeom>
        </p:spPr>
      </p:pic>
      <p:pic>
        <p:nvPicPr>
          <p:cNvPr id="11" name="Grafik 10"/>
          <p:cNvPicPr>
            <a:picLocks noChangeAspect="1"/>
          </p:cNvPicPr>
          <p:nvPr/>
        </p:nvPicPr>
        <p:blipFill>
          <a:blip r:embed="rId4"/>
          <a:stretch>
            <a:fillRect/>
          </a:stretch>
        </p:blipFill>
        <p:spPr>
          <a:xfrm>
            <a:off x="3491880" y="2013850"/>
            <a:ext cx="1582816" cy="1614474"/>
          </a:xfrm>
          <a:prstGeom prst="rect">
            <a:avLst/>
          </a:prstGeom>
          <a:effectLst/>
        </p:spPr>
      </p:pic>
      <p:sp>
        <p:nvSpPr>
          <p:cNvPr id="4" name="Textfeld 3"/>
          <p:cNvSpPr txBox="1"/>
          <p:nvPr/>
        </p:nvSpPr>
        <p:spPr>
          <a:xfrm>
            <a:off x="755576" y="3872061"/>
            <a:ext cx="6984776" cy="830997"/>
          </a:xfrm>
          <a:prstGeom prst="rect">
            <a:avLst/>
          </a:prstGeom>
          <a:noFill/>
        </p:spPr>
        <p:txBody>
          <a:bodyPr wrap="square" rtlCol="0">
            <a:spAutoFit/>
          </a:bodyPr>
          <a:lstStyle/>
          <a:p>
            <a:r>
              <a:rPr lang="de-DE" dirty="0" smtClean="0">
                <a:solidFill>
                  <a:schemeClr val="bg1"/>
                </a:solidFill>
              </a:rPr>
              <a:t>Förderung von Forschungs- und</a:t>
            </a:r>
          </a:p>
          <a:p>
            <a:r>
              <a:rPr lang="de-DE" dirty="0" smtClean="0">
                <a:solidFill>
                  <a:schemeClr val="bg1"/>
                </a:solidFill>
              </a:rPr>
              <a:t>Entwicklungsvorhaben in Unternehmen</a:t>
            </a:r>
            <a:endParaRPr lang="de-DE" dirty="0">
              <a:solidFill>
                <a:schemeClr val="bg1"/>
              </a:solidFill>
            </a:endParaRPr>
          </a:p>
        </p:txBody>
      </p:sp>
    </p:spTree>
    <p:extLst>
      <p:ext uri="{BB962C8B-B14F-4D97-AF65-F5344CB8AC3E}">
        <p14:creationId xmlns:p14="http://schemas.microsoft.com/office/powerpoint/2010/main" val="4004916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rgbClr val="3333CC"/>
              </a:solidFill>
              <a:effectLst/>
              <a:latin typeface="Arial" charset="0"/>
            </a:endParaRPr>
          </a:p>
        </p:txBody>
      </p:sp>
      <p:pic>
        <p:nvPicPr>
          <p:cNvPr id="11" name="Grafik 10"/>
          <p:cNvPicPr>
            <a:picLocks noChangeAspect="1"/>
          </p:cNvPicPr>
          <p:nvPr/>
        </p:nvPicPr>
        <p:blipFill>
          <a:blip r:embed="rId3"/>
          <a:stretch>
            <a:fillRect/>
          </a:stretch>
        </p:blipFill>
        <p:spPr>
          <a:xfrm>
            <a:off x="899592" y="1139501"/>
            <a:ext cx="869646" cy="887039"/>
          </a:xfrm>
          <a:prstGeom prst="rect">
            <a:avLst/>
          </a:prstGeom>
          <a:effectLst/>
        </p:spPr>
      </p:pic>
      <p:sp>
        <p:nvSpPr>
          <p:cNvPr id="4" name="Textfeld 3"/>
          <p:cNvSpPr txBox="1"/>
          <p:nvPr/>
        </p:nvSpPr>
        <p:spPr>
          <a:xfrm>
            <a:off x="2015716" y="1252757"/>
            <a:ext cx="5544616" cy="707886"/>
          </a:xfrm>
          <a:prstGeom prst="rect">
            <a:avLst/>
          </a:prstGeom>
          <a:noFill/>
        </p:spPr>
        <p:txBody>
          <a:bodyPr wrap="square" rtlCol="0">
            <a:spAutoFit/>
          </a:bodyPr>
          <a:lstStyle/>
          <a:p>
            <a:pPr algn="l"/>
            <a:r>
              <a:rPr lang="de-DE" sz="2000" dirty="0" smtClean="0">
                <a:solidFill>
                  <a:schemeClr val="bg1"/>
                </a:solidFill>
              </a:rPr>
              <a:t>Förderung von Forschungs- und</a:t>
            </a:r>
          </a:p>
          <a:p>
            <a:pPr algn="l"/>
            <a:r>
              <a:rPr lang="de-DE" sz="2000" dirty="0" smtClean="0">
                <a:solidFill>
                  <a:schemeClr val="bg1"/>
                </a:solidFill>
              </a:rPr>
              <a:t>Entwicklungsvorhaben in Unternehmen</a:t>
            </a:r>
            <a:endParaRPr lang="de-DE" sz="2000" dirty="0">
              <a:solidFill>
                <a:schemeClr val="bg1"/>
              </a:solidFill>
            </a:endParaRPr>
          </a:p>
        </p:txBody>
      </p:sp>
      <p:sp>
        <p:nvSpPr>
          <p:cNvPr id="12" name="Rechteck 11"/>
          <p:cNvSpPr/>
          <p:nvPr/>
        </p:nvSpPr>
        <p:spPr>
          <a:xfrm>
            <a:off x="1316413" y="3617729"/>
            <a:ext cx="5832648" cy="1323439"/>
          </a:xfrm>
          <a:prstGeom prst="rect">
            <a:avLst/>
          </a:prstGeom>
          <a:effectLst/>
        </p:spPr>
        <p:txBody>
          <a:bodyPr wrap="square">
            <a:spAutoFit/>
          </a:bodyPr>
          <a:lstStyle/>
          <a:p>
            <a:pPr marL="285750" indent="-285750" algn="l">
              <a:buFont typeface="Wingdings" panose="05000000000000000000" pitchFamily="2" charset="2"/>
              <a:buChar char="§"/>
            </a:pPr>
            <a:r>
              <a:rPr lang="de-DE" sz="1600" dirty="0" smtClean="0">
                <a:solidFill>
                  <a:schemeClr val="bg1"/>
                </a:solidFill>
                <a:ea typeface="Times New Roman" panose="02020603050405020304" pitchFamily="18" charset="0"/>
              </a:rPr>
              <a:t>Wirtschaftliche und wissenschaftliche Potenziale des Standorts Hessen stärken.</a:t>
            </a:r>
            <a:br>
              <a:rPr lang="de-DE" sz="1600" dirty="0" smtClean="0">
                <a:solidFill>
                  <a:schemeClr val="bg1"/>
                </a:solidFill>
                <a:ea typeface="Times New Roman" panose="02020603050405020304" pitchFamily="18" charset="0"/>
              </a:rPr>
            </a:br>
            <a:endParaRPr lang="de-DE" sz="1600" dirty="0" smtClean="0">
              <a:solidFill>
                <a:schemeClr val="bg1"/>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chemeClr val="bg1"/>
                </a:solidFill>
                <a:ea typeface="Times New Roman" panose="02020603050405020304" pitchFamily="18" charset="0"/>
              </a:rPr>
              <a:t>Zur </a:t>
            </a:r>
            <a:r>
              <a:rPr lang="de-DE" sz="1600" dirty="0">
                <a:solidFill>
                  <a:schemeClr val="bg1"/>
                </a:solidFill>
                <a:ea typeface="Times New Roman" panose="02020603050405020304" pitchFamily="18" charset="0"/>
              </a:rPr>
              <a:t>E</a:t>
            </a:r>
            <a:r>
              <a:rPr lang="de-DE" sz="1600" dirty="0" smtClean="0">
                <a:solidFill>
                  <a:schemeClr val="bg1"/>
                </a:solidFill>
                <a:ea typeface="Times New Roman" panose="02020603050405020304" pitchFamily="18" charset="0"/>
              </a:rPr>
              <a:t>rreichung der in der Hessischen Innovationsstrategie definierten Ziele beitragen.</a:t>
            </a:r>
          </a:p>
        </p:txBody>
      </p:sp>
      <p:cxnSp>
        <p:nvCxnSpPr>
          <p:cNvPr id="6" name="Gerader Verbinder 5"/>
          <p:cNvCxnSpPr/>
          <p:nvPr/>
        </p:nvCxnSpPr>
        <p:spPr bwMode="auto">
          <a:xfrm>
            <a:off x="611560" y="2204864"/>
            <a:ext cx="7416824" cy="0"/>
          </a:xfrm>
          <a:prstGeom prst="line">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17262">
            <a:off x="6442811" y="1438360"/>
            <a:ext cx="2339171" cy="1276797"/>
          </a:xfrm>
          <a:prstGeom prst="rect">
            <a:avLst/>
          </a:prstGeom>
        </p:spPr>
      </p:pic>
      <p:sp>
        <p:nvSpPr>
          <p:cNvPr id="13" name="Rechteck 12"/>
          <p:cNvSpPr/>
          <p:nvPr/>
        </p:nvSpPr>
        <p:spPr>
          <a:xfrm>
            <a:off x="1331640" y="2780928"/>
            <a:ext cx="5832648" cy="461665"/>
          </a:xfrm>
          <a:prstGeom prst="rect">
            <a:avLst/>
          </a:prstGeom>
        </p:spPr>
        <p:txBody>
          <a:bodyPr wrap="square">
            <a:spAutoFit/>
          </a:bodyPr>
          <a:lstStyle/>
          <a:p>
            <a:r>
              <a:rPr lang="de-DE" b="1" dirty="0" smtClean="0">
                <a:solidFill>
                  <a:schemeClr val="bg1"/>
                </a:solidFill>
                <a:ea typeface="Times New Roman" panose="02020603050405020304" pitchFamily="18" charset="0"/>
              </a:rPr>
              <a:t>Ziele</a:t>
            </a:r>
          </a:p>
        </p:txBody>
      </p:sp>
    </p:spTree>
    <p:extLst>
      <p:ext uri="{BB962C8B-B14F-4D97-AF65-F5344CB8AC3E}">
        <p14:creationId xmlns:p14="http://schemas.microsoft.com/office/powerpoint/2010/main" val="36047310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rgbClr val="3333CC"/>
              </a:solidFill>
              <a:effectLst/>
              <a:latin typeface="Arial" charset="0"/>
            </a:endParaRPr>
          </a:p>
        </p:txBody>
      </p:sp>
      <p:sp>
        <p:nvSpPr>
          <p:cNvPr id="13" name="Rechteck 12"/>
          <p:cNvSpPr/>
          <p:nvPr/>
        </p:nvSpPr>
        <p:spPr>
          <a:xfrm>
            <a:off x="1412284" y="3476034"/>
            <a:ext cx="5832648" cy="2185214"/>
          </a:xfrm>
          <a:prstGeom prst="rect">
            <a:avLst/>
          </a:prstGeom>
        </p:spPr>
        <p:txBody>
          <a:bodyPr wrap="square">
            <a:spAutoFit/>
          </a:bodyPr>
          <a:lstStyle/>
          <a:p>
            <a:pPr algn="l"/>
            <a:r>
              <a:rPr lang="de-DE" sz="1600" dirty="0" smtClean="0">
                <a:solidFill>
                  <a:schemeClr val="bg1"/>
                </a:solidFill>
                <a:ea typeface="Times New Roman" panose="02020603050405020304" pitchFamily="18" charset="0"/>
              </a:rPr>
              <a:t>Antragsberechtigt sind:</a:t>
            </a:r>
          </a:p>
          <a:p>
            <a:pPr algn="l"/>
            <a:endParaRPr lang="de-DE" sz="1600" dirty="0">
              <a:solidFill>
                <a:schemeClr val="bg1"/>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chemeClr val="bg1"/>
                </a:solidFill>
                <a:ea typeface="Times New Roman" panose="02020603050405020304" pitchFamily="18" charset="0"/>
              </a:rPr>
              <a:t>Kleine und mittlere Unternehmen mit Sitz in Hessen</a:t>
            </a:r>
          </a:p>
          <a:p>
            <a:pPr marL="285750" indent="-285750" algn="l">
              <a:buFont typeface="Wingdings" panose="05000000000000000000" pitchFamily="2" charset="2"/>
              <a:buChar char="§"/>
            </a:pPr>
            <a:endParaRPr lang="de-DE" sz="1600" dirty="0">
              <a:solidFill>
                <a:schemeClr val="bg1"/>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chemeClr val="bg1"/>
                </a:solidFill>
                <a:ea typeface="Times New Roman" panose="02020603050405020304" pitchFamily="18" charset="0"/>
              </a:rPr>
              <a:t>Kleine Unternehmen mit mittelgroßer Marktkapitalisierung (Small Mid Caps) der gewerblichen Wirtschaft mit Betriebssitz oder Betriebsstätte in Hessen</a:t>
            </a:r>
            <a:r>
              <a:rPr lang="de-DE" sz="1200" dirty="0" smtClean="0">
                <a:solidFill>
                  <a:schemeClr val="bg1"/>
                </a:solidFill>
                <a:ea typeface="Times New Roman" panose="02020603050405020304" pitchFamily="18" charset="0"/>
              </a:rPr>
              <a:t/>
            </a:r>
            <a:br>
              <a:rPr lang="de-DE" sz="1200" dirty="0" smtClean="0">
                <a:solidFill>
                  <a:schemeClr val="bg1"/>
                </a:solidFill>
                <a:ea typeface="Times New Roman" panose="02020603050405020304" pitchFamily="18" charset="0"/>
              </a:rPr>
            </a:br>
            <a:endParaRPr lang="de-DE" sz="1200" dirty="0" smtClean="0">
              <a:solidFill>
                <a:schemeClr val="bg1"/>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rgbClr val="174697"/>
                </a:solidFill>
                <a:ea typeface="Times New Roman" panose="02020603050405020304" pitchFamily="18" charset="0"/>
              </a:rPr>
              <a:t>Mehrere Einrichtungen für Forschung und Wissensverbreitung im Verbund</a:t>
            </a:r>
          </a:p>
        </p:txBody>
      </p:sp>
      <p:pic>
        <p:nvPicPr>
          <p:cNvPr id="14" name="Grafik 13"/>
          <p:cNvPicPr>
            <a:picLocks noChangeAspect="1"/>
          </p:cNvPicPr>
          <p:nvPr/>
        </p:nvPicPr>
        <p:blipFill>
          <a:blip r:embed="rId3"/>
          <a:stretch>
            <a:fillRect/>
          </a:stretch>
        </p:blipFill>
        <p:spPr>
          <a:xfrm>
            <a:off x="899592" y="1139501"/>
            <a:ext cx="869646" cy="887039"/>
          </a:xfrm>
          <a:prstGeom prst="rect">
            <a:avLst/>
          </a:prstGeom>
          <a:effectLst/>
        </p:spPr>
      </p:pic>
      <p:sp>
        <p:nvSpPr>
          <p:cNvPr id="15" name="Textfeld 14"/>
          <p:cNvSpPr txBox="1"/>
          <p:nvPr/>
        </p:nvSpPr>
        <p:spPr>
          <a:xfrm>
            <a:off x="2015716" y="1252757"/>
            <a:ext cx="5544616" cy="707886"/>
          </a:xfrm>
          <a:prstGeom prst="rect">
            <a:avLst/>
          </a:prstGeom>
          <a:noFill/>
        </p:spPr>
        <p:txBody>
          <a:bodyPr wrap="square" rtlCol="0">
            <a:spAutoFit/>
          </a:bodyPr>
          <a:lstStyle/>
          <a:p>
            <a:pPr algn="l"/>
            <a:r>
              <a:rPr lang="de-DE" sz="2000" dirty="0" smtClean="0">
                <a:solidFill>
                  <a:schemeClr val="bg1"/>
                </a:solidFill>
              </a:rPr>
              <a:t>Förderung von Forschungs- und</a:t>
            </a:r>
          </a:p>
          <a:p>
            <a:pPr algn="l"/>
            <a:r>
              <a:rPr lang="de-DE" sz="2000" dirty="0" smtClean="0">
                <a:solidFill>
                  <a:schemeClr val="bg1"/>
                </a:solidFill>
              </a:rPr>
              <a:t>Entwicklungsvorhaben in Unternehmen</a:t>
            </a:r>
            <a:endParaRPr lang="de-DE" sz="2000" dirty="0">
              <a:solidFill>
                <a:schemeClr val="bg1"/>
              </a:solidFill>
            </a:endParaRPr>
          </a:p>
        </p:txBody>
      </p:sp>
      <p:cxnSp>
        <p:nvCxnSpPr>
          <p:cNvPr id="16" name="Gerader Verbinder 15"/>
          <p:cNvCxnSpPr/>
          <p:nvPr/>
        </p:nvCxnSpPr>
        <p:spPr bwMode="auto">
          <a:xfrm>
            <a:off x="611560" y="2204864"/>
            <a:ext cx="7416824" cy="0"/>
          </a:xfrm>
          <a:prstGeom prst="line">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Grafi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17262">
            <a:off x="6442811" y="1438360"/>
            <a:ext cx="2339171" cy="1276797"/>
          </a:xfrm>
          <a:prstGeom prst="rect">
            <a:avLst/>
          </a:prstGeom>
        </p:spPr>
      </p:pic>
      <p:sp>
        <p:nvSpPr>
          <p:cNvPr id="11" name="Rechteck 10"/>
          <p:cNvSpPr/>
          <p:nvPr/>
        </p:nvSpPr>
        <p:spPr>
          <a:xfrm>
            <a:off x="1331640" y="2780928"/>
            <a:ext cx="5832648" cy="461665"/>
          </a:xfrm>
          <a:prstGeom prst="rect">
            <a:avLst/>
          </a:prstGeom>
        </p:spPr>
        <p:txBody>
          <a:bodyPr wrap="square">
            <a:spAutoFit/>
          </a:bodyPr>
          <a:lstStyle/>
          <a:p>
            <a:r>
              <a:rPr lang="de-DE" b="1" dirty="0" smtClean="0">
                <a:solidFill>
                  <a:schemeClr val="bg1"/>
                </a:solidFill>
                <a:ea typeface="Times New Roman" panose="02020603050405020304" pitchFamily="18" charset="0"/>
              </a:rPr>
              <a:t>Begünstigte</a:t>
            </a:r>
          </a:p>
        </p:txBody>
      </p:sp>
    </p:spTree>
    <p:extLst>
      <p:ext uri="{BB962C8B-B14F-4D97-AF65-F5344CB8AC3E}">
        <p14:creationId xmlns:p14="http://schemas.microsoft.com/office/powerpoint/2010/main" val="805786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rgbClr val="3333CC"/>
              </a:solidFill>
              <a:effectLst/>
              <a:latin typeface="Arial" charset="0"/>
            </a:endParaRPr>
          </a:p>
        </p:txBody>
      </p:sp>
      <p:sp>
        <p:nvSpPr>
          <p:cNvPr id="12" name="Rechteck 11"/>
          <p:cNvSpPr/>
          <p:nvPr/>
        </p:nvSpPr>
        <p:spPr>
          <a:xfrm>
            <a:off x="1412284" y="3659540"/>
            <a:ext cx="5760640" cy="1569660"/>
          </a:xfrm>
          <a:prstGeom prst="rect">
            <a:avLst/>
          </a:prstGeom>
          <a:effectLst/>
        </p:spPr>
        <p:txBody>
          <a:bodyPr wrap="square">
            <a:spAutoFit/>
          </a:bodyPr>
          <a:lstStyle/>
          <a:p>
            <a:pPr marL="285750" indent="-285750" algn="l">
              <a:buFont typeface="Wingdings" panose="05000000000000000000" pitchFamily="2" charset="2"/>
              <a:buChar char="§"/>
            </a:pPr>
            <a:r>
              <a:rPr lang="de-DE" sz="1600" dirty="0" smtClean="0">
                <a:solidFill>
                  <a:schemeClr val="bg1"/>
                </a:solidFill>
                <a:ea typeface="Times New Roman" panose="02020603050405020304" pitchFamily="18" charset="0"/>
              </a:rPr>
              <a:t>Einzelbetriebliche Forschungs- und Entwicklungsvorhaben von Unternehmen auf dem Gebiet der industriellen Forschung oder der experimentellen Entwicklung.</a:t>
            </a:r>
          </a:p>
          <a:p>
            <a:pPr marL="285750" indent="-285750" algn="l">
              <a:buFont typeface="Wingdings" panose="05000000000000000000" pitchFamily="2" charset="2"/>
              <a:buChar char="§"/>
            </a:pPr>
            <a:endParaRPr lang="de-DE" sz="1600" dirty="0" smtClean="0">
              <a:solidFill>
                <a:schemeClr val="bg1"/>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chemeClr val="bg1"/>
                </a:solidFill>
                <a:ea typeface="Times New Roman" panose="02020603050405020304" pitchFamily="18" charset="0"/>
              </a:rPr>
              <a:t>Die Einstufung der Vorhaben erfolgt gemäß Technologie-</a:t>
            </a:r>
            <a:r>
              <a:rPr lang="de-DE" sz="1600" dirty="0" err="1" smtClean="0">
                <a:solidFill>
                  <a:schemeClr val="bg1"/>
                </a:solidFill>
                <a:ea typeface="Times New Roman" panose="02020603050405020304" pitchFamily="18" charset="0"/>
              </a:rPr>
              <a:t>reifegrad</a:t>
            </a:r>
            <a:r>
              <a:rPr lang="de-DE" sz="1600" dirty="0" smtClean="0">
                <a:solidFill>
                  <a:schemeClr val="bg1"/>
                </a:solidFill>
                <a:ea typeface="Times New Roman" panose="02020603050405020304" pitchFamily="18" charset="0"/>
              </a:rPr>
              <a:t> (TRL). Nicht gefördert werden Stufen 1 und 9.</a:t>
            </a:r>
          </a:p>
        </p:txBody>
      </p:sp>
      <p:pic>
        <p:nvPicPr>
          <p:cNvPr id="13" name="Grafik 12"/>
          <p:cNvPicPr>
            <a:picLocks noChangeAspect="1"/>
          </p:cNvPicPr>
          <p:nvPr/>
        </p:nvPicPr>
        <p:blipFill>
          <a:blip r:embed="rId3"/>
          <a:stretch>
            <a:fillRect/>
          </a:stretch>
        </p:blipFill>
        <p:spPr>
          <a:xfrm>
            <a:off x="899592" y="1139501"/>
            <a:ext cx="869646" cy="887039"/>
          </a:xfrm>
          <a:prstGeom prst="rect">
            <a:avLst/>
          </a:prstGeom>
          <a:effectLst/>
        </p:spPr>
      </p:pic>
      <p:sp>
        <p:nvSpPr>
          <p:cNvPr id="14" name="Textfeld 13"/>
          <p:cNvSpPr txBox="1"/>
          <p:nvPr/>
        </p:nvSpPr>
        <p:spPr>
          <a:xfrm>
            <a:off x="2015716" y="1252757"/>
            <a:ext cx="5544616" cy="707886"/>
          </a:xfrm>
          <a:prstGeom prst="rect">
            <a:avLst/>
          </a:prstGeom>
          <a:noFill/>
        </p:spPr>
        <p:txBody>
          <a:bodyPr wrap="square" rtlCol="0">
            <a:spAutoFit/>
          </a:bodyPr>
          <a:lstStyle/>
          <a:p>
            <a:pPr algn="l"/>
            <a:r>
              <a:rPr lang="de-DE" sz="2000" dirty="0" smtClean="0">
                <a:solidFill>
                  <a:schemeClr val="bg1"/>
                </a:solidFill>
              </a:rPr>
              <a:t>Förderung von Forschungs- und</a:t>
            </a:r>
          </a:p>
          <a:p>
            <a:pPr algn="l"/>
            <a:r>
              <a:rPr lang="de-DE" sz="2000" dirty="0" smtClean="0">
                <a:solidFill>
                  <a:schemeClr val="bg1"/>
                </a:solidFill>
              </a:rPr>
              <a:t>Entwicklungsvorhaben in Unternehmen</a:t>
            </a:r>
            <a:endParaRPr lang="de-DE" sz="2000" dirty="0">
              <a:solidFill>
                <a:schemeClr val="bg1"/>
              </a:solidFill>
            </a:endParaRPr>
          </a:p>
        </p:txBody>
      </p:sp>
      <p:cxnSp>
        <p:nvCxnSpPr>
          <p:cNvPr id="15" name="Gerader Verbinder 14"/>
          <p:cNvCxnSpPr/>
          <p:nvPr/>
        </p:nvCxnSpPr>
        <p:spPr bwMode="auto">
          <a:xfrm>
            <a:off x="611560" y="2204864"/>
            <a:ext cx="7416824" cy="0"/>
          </a:xfrm>
          <a:prstGeom prst="line">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17262">
            <a:off x="6442811" y="1438360"/>
            <a:ext cx="2339171" cy="1276797"/>
          </a:xfrm>
          <a:prstGeom prst="rect">
            <a:avLst/>
          </a:prstGeom>
        </p:spPr>
      </p:pic>
      <p:sp>
        <p:nvSpPr>
          <p:cNvPr id="11" name="Rechteck 10"/>
          <p:cNvSpPr/>
          <p:nvPr/>
        </p:nvSpPr>
        <p:spPr>
          <a:xfrm>
            <a:off x="1331640" y="2780928"/>
            <a:ext cx="5832648" cy="461665"/>
          </a:xfrm>
          <a:prstGeom prst="rect">
            <a:avLst/>
          </a:prstGeom>
        </p:spPr>
        <p:txBody>
          <a:bodyPr wrap="square">
            <a:spAutoFit/>
          </a:bodyPr>
          <a:lstStyle/>
          <a:p>
            <a:r>
              <a:rPr lang="de-DE" b="1" dirty="0" smtClean="0">
                <a:solidFill>
                  <a:schemeClr val="bg1"/>
                </a:solidFill>
                <a:ea typeface="Times New Roman" panose="02020603050405020304" pitchFamily="18" charset="0"/>
              </a:rPr>
              <a:t>Gefördert werden</a:t>
            </a:r>
          </a:p>
        </p:txBody>
      </p:sp>
    </p:spTree>
    <p:extLst>
      <p:ext uri="{BB962C8B-B14F-4D97-AF65-F5344CB8AC3E}">
        <p14:creationId xmlns:p14="http://schemas.microsoft.com/office/powerpoint/2010/main" val="3948503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rgbClr val="3333CC"/>
              </a:solidFill>
              <a:effectLst/>
              <a:latin typeface="Arial" charset="0"/>
            </a:endParaRPr>
          </a:p>
        </p:txBody>
      </p:sp>
      <p:sp>
        <p:nvSpPr>
          <p:cNvPr id="12" name="Rechteck 11"/>
          <p:cNvSpPr/>
          <p:nvPr/>
        </p:nvSpPr>
        <p:spPr>
          <a:xfrm>
            <a:off x="1352417" y="2422904"/>
            <a:ext cx="5760640" cy="707886"/>
          </a:xfrm>
          <a:prstGeom prst="rect">
            <a:avLst/>
          </a:prstGeom>
          <a:effectLst/>
        </p:spPr>
        <p:txBody>
          <a:bodyPr wrap="square">
            <a:spAutoFit/>
          </a:bodyPr>
          <a:lstStyle/>
          <a:p>
            <a:r>
              <a:rPr lang="de-DE" b="1" dirty="0" smtClean="0">
                <a:solidFill>
                  <a:schemeClr val="bg1"/>
                </a:solidFill>
                <a:effectLst>
                  <a:outerShdw blurRad="60007" dist="310007" dir="7680000" sy="30000" kx="1300200" algn="ctr" rotWithShape="0">
                    <a:prstClr val="black">
                      <a:alpha val="32000"/>
                    </a:prstClr>
                  </a:outerShdw>
                </a:effectLst>
                <a:ea typeface="Times New Roman" panose="02020603050405020304" pitchFamily="18" charset="0"/>
              </a:rPr>
              <a:t>TRL-Skala</a:t>
            </a:r>
          </a:p>
          <a:p>
            <a:endParaRPr lang="de-DE" sz="1600" dirty="0" smtClean="0">
              <a:solidFill>
                <a:schemeClr val="bg1"/>
              </a:solidFill>
              <a:ea typeface="Times New Roman" panose="02020603050405020304" pitchFamily="18"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973499499"/>
              </p:ext>
            </p:extLst>
          </p:nvPr>
        </p:nvGraphicFramePr>
        <p:xfrm>
          <a:off x="1259632" y="3057074"/>
          <a:ext cx="6096000" cy="2286000"/>
        </p:xfrm>
        <a:graphic>
          <a:graphicData uri="http://schemas.openxmlformats.org/drawingml/2006/table">
            <a:tbl>
              <a:tblPr firstRow="1" bandRow="1">
                <a:tableStyleId>{5C22544A-7EE6-4342-B048-85BDC9FD1C3A}</a:tableStyleId>
              </a:tblPr>
              <a:tblGrid>
                <a:gridCol w="288032">
                  <a:extLst>
                    <a:ext uri="{9D8B030D-6E8A-4147-A177-3AD203B41FA5}">
                      <a16:colId xmlns:a16="http://schemas.microsoft.com/office/drawing/2014/main" val="47006521"/>
                    </a:ext>
                  </a:extLst>
                </a:gridCol>
                <a:gridCol w="2088232">
                  <a:extLst>
                    <a:ext uri="{9D8B030D-6E8A-4147-A177-3AD203B41FA5}">
                      <a16:colId xmlns:a16="http://schemas.microsoft.com/office/drawing/2014/main" val="3874718495"/>
                    </a:ext>
                  </a:extLst>
                </a:gridCol>
                <a:gridCol w="3719736">
                  <a:extLst>
                    <a:ext uri="{9D8B030D-6E8A-4147-A177-3AD203B41FA5}">
                      <a16:colId xmlns:a16="http://schemas.microsoft.com/office/drawing/2014/main" val="2283762550"/>
                    </a:ext>
                  </a:extLst>
                </a:gridCol>
              </a:tblGrid>
              <a:tr h="231964">
                <a:tc>
                  <a:txBody>
                    <a:bodyPr/>
                    <a:lstStyle/>
                    <a:p>
                      <a:endParaRPr lang="de-DE" sz="1200" b="0" dirty="0">
                        <a:solidFill>
                          <a:srgbClr val="174697"/>
                        </a:solidFill>
                      </a:endParaRPr>
                    </a:p>
                  </a:txBody>
                  <a:tcPr>
                    <a:solidFill>
                      <a:srgbClr val="CDDCF7"/>
                    </a:solidFill>
                  </a:tcPr>
                </a:tc>
                <a:tc>
                  <a:txBody>
                    <a:bodyPr/>
                    <a:lstStyle/>
                    <a:p>
                      <a:r>
                        <a:rPr lang="de-DE" sz="1200" b="1" dirty="0" smtClean="0">
                          <a:solidFill>
                            <a:srgbClr val="174697"/>
                          </a:solidFill>
                        </a:rPr>
                        <a:t>Kategorie</a:t>
                      </a:r>
                      <a:endParaRPr lang="de-DE" sz="1200" b="1" dirty="0">
                        <a:solidFill>
                          <a:srgbClr val="174697"/>
                        </a:solidFill>
                      </a:endParaRPr>
                    </a:p>
                  </a:txBody>
                  <a:tcPr>
                    <a:solidFill>
                      <a:srgbClr val="CDDCF7"/>
                    </a:solidFill>
                  </a:tcPr>
                </a:tc>
                <a:tc>
                  <a:txBody>
                    <a:bodyPr/>
                    <a:lstStyle/>
                    <a:p>
                      <a:r>
                        <a:rPr lang="de-DE" sz="1200" b="1" dirty="0" smtClean="0">
                          <a:solidFill>
                            <a:srgbClr val="174697"/>
                          </a:solidFill>
                        </a:rPr>
                        <a:t>Kriterien</a:t>
                      </a:r>
                      <a:endParaRPr lang="de-DE" sz="1200" b="1" dirty="0">
                        <a:solidFill>
                          <a:srgbClr val="174697"/>
                        </a:solidFill>
                      </a:endParaRPr>
                    </a:p>
                  </a:txBody>
                  <a:tcPr>
                    <a:solidFill>
                      <a:srgbClr val="CDDCF7"/>
                    </a:solidFill>
                  </a:tcPr>
                </a:tc>
                <a:extLst>
                  <a:ext uri="{0D108BD9-81ED-4DB2-BD59-A6C34878D82A}">
                    <a16:rowId xmlns:a16="http://schemas.microsoft.com/office/drawing/2014/main" val="291390831"/>
                  </a:ext>
                </a:extLst>
              </a:tr>
              <a:tr h="231964">
                <a:tc>
                  <a:txBody>
                    <a:bodyPr/>
                    <a:lstStyle/>
                    <a:p>
                      <a:r>
                        <a:rPr lang="de-DE" sz="1200" b="0" dirty="0" smtClean="0">
                          <a:solidFill>
                            <a:srgbClr val="174697"/>
                          </a:solidFill>
                        </a:rPr>
                        <a:t>1</a:t>
                      </a:r>
                      <a:endParaRPr lang="de-DE" sz="1200" b="0" dirty="0">
                        <a:solidFill>
                          <a:srgbClr val="174697"/>
                        </a:solidFill>
                      </a:endParaRPr>
                    </a:p>
                  </a:txBody>
                  <a:tcPr>
                    <a:solidFill>
                      <a:srgbClr val="CDDC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smtClean="0">
                          <a:solidFill>
                            <a:srgbClr val="174697"/>
                          </a:solidFill>
                        </a:rPr>
                        <a:t>Grundlagenforschung*</a:t>
                      </a:r>
                    </a:p>
                  </a:txBody>
                  <a:tcPr>
                    <a:solidFill>
                      <a:srgbClr val="CDDC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smtClean="0">
                          <a:solidFill>
                            <a:srgbClr val="174697"/>
                          </a:solidFill>
                        </a:rPr>
                        <a:t>Beobachtung des Funktionsprinzips</a:t>
                      </a:r>
                    </a:p>
                  </a:txBody>
                  <a:tcPr>
                    <a:solidFill>
                      <a:srgbClr val="CDDCF7"/>
                    </a:solidFill>
                  </a:tcPr>
                </a:tc>
                <a:extLst>
                  <a:ext uri="{0D108BD9-81ED-4DB2-BD59-A6C34878D82A}">
                    <a16:rowId xmlns:a16="http://schemas.microsoft.com/office/drawing/2014/main" val="161897632"/>
                  </a:ext>
                </a:extLst>
              </a:tr>
              <a:tr h="231964">
                <a:tc>
                  <a:txBody>
                    <a:bodyPr/>
                    <a:lstStyle/>
                    <a:p>
                      <a:r>
                        <a:rPr lang="de-DE" sz="1200" b="0" dirty="0" smtClean="0">
                          <a:solidFill>
                            <a:srgbClr val="174697"/>
                          </a:solidFill>
                        </a:rPr>
                        <a:t>2</a:t>
                      </a:r>
                    </a:p>
                    <a:p>
                      <a:r>
                        <a:rPr lang="de-DE" sz="1200" b="0" dirty="0" smtClean="0">
                          <a:solidFill>
                            <a:srgbClr val="174697"/>
                          </a:solidFill>
                        </a:rPr>
                        <a:t>3</a:t>
                      </a:r>
                    </a:p>
                    <a:p>
                      <a:r>
                        <a:rPr lang="de-DE" sz="1200" b="0" dirty="0" smtClean="0">
                          <a:solidFill>
                            <a:srgbClr val="174697"/>
                          </a:solidFill>
                        </a:rPr>
                        <a:t>4</a:t>
                      </a:r>
                      <a:endParaRPr lang="de-DE" sz="1200" b="0" dirty="0">
                        <a:solidFill>
                          <a:srgbClr val="174697"/>
                        </a:solidFill>
                      </a:endParaRPr>
                    </a:p>
                  </a:txBody>
                  <a:tcPr>
                    <a:solidFill>
                      <a:srgbClr val="CDDCF7"/>
                    </a:solidFill>
                  </a:tcPr>
                </a:tc>
                <a:tc>
                  <a:txBody>
                    <a:bodyPr/>
                    <a:lstStyle/>
                    <a:p>
                      <a:r>
                        <a:rPr lang="de-DE" sz="1200" b="0" dirty="0" smtClean="0">
                          <a:solidFill>
                            <a:srgbClr val="174697"/>
                          </a:solidFill>
                        </a:rPr>
                        <a:t>Industrielle Forschung</a:t>
                      </a:r>
                      <a:endParaRPr lang="de-DE" sz="1200" b="0" dirty="0">
                        <a:solidFill>
                          <a:srgbClr val="174697"/>
                        </a:solidFill>
                      </a:endParaRPr>
                    </a:p>
                  </a:txBody>
                  <a:tcPr>
                    <a:solidFill>
                      <a:srgbClr val="CDDCF7"/>
                    </a:solidFill>
                  </a:tcPr>
                </a:tc>
                <a:tc>
                  <a:txBody>
                    <a:bodyPr/>
                    <a:lstStyle/>
                    <a:p>
                      <a:r>
                        <a:rPr lang="de-DE" sz="1200" b="0" dirty="0" smtClean="0">
                          <a:solidFill>
                            <a:srgbClr val="174697"/>
                          </a:solidFill>
                        </a:rPr>
                        <a:t>Beschreibung des technologischen</a:t>
                      </a:r>
                      <a:r>
                        <a:rPr lang="de-DE" sz="1200" b="0" baseline="0" dirty="0" smtClean="0">
                          <a:solidFill>
                            <a:srgbClr val="174697"/>
                          </a:solidFill>
                        </a:rPr>
                        <a:t> Konzepts</a:t>
                      </a:r>
                    </a:p>
                    <a:p>
                      <a:r>
                        <a:rPr lang="de-DE" sz="1200" b="0" baseline="0" dirty="0" smtClean="0">
                          <a:solidFill>
                            <a:srgbClr val="174697"/>
                          </a:solidFill>
                        </a:rPr>
                        <a:t>Experimenteller Nachweis der Funktionstüchtigkeit</a:t>
                      </a:r>
                    </a:p>
                    <a:p>
                      <a:r>
                        <a:rPr lang="de-DE" sz="1200" b="0" baseline="0" dirty="0" smtClean="0">
                          <a:solidFill>
                            <a:srgbClr val="174697"/>
                          </a:solidFill>
                        </a:rPr>
                        <a:t>Technologievalidierung im Labor</a:t>
                      </a:r>
                      <a:endParaRPr lang="de-DE" sz="1200" b="0" dirty="0">
                        <a:solidFill>
                          <a:srgbClr val="174697"/>
                        </a:solidFill>
                      </a:endParaRPr>
                    </a:p>
                  </a:txBody>
                  <a:tcPr>
                    <a:solidFill>
                      <a:srgbClr val="CDDCF7"/>
                    </a:solidFill>
                  </a:tcPr>
                </a:tc>
                <a:extLst>
                  <a:ext uri="{0D108BD9-81ED-4DB2-BD59-A6C34878D82A}">
                    <a16:rowId xmlns:a16="http://schemas.microsoft.com/office/drawing/2014/main" val="941713238"/>
                  </a:ext>
                </a:extLst>
              </a:tr>
              <a:tr h="231964">
                <a:tc>
                  <a:txBody>
                    <a:bodyPr/>
                    <a:lstStyle/>
                    <a:p>
                      <a:r>
                        <a:rPr lang="de-DE" sz="1200" b="0" dirty="0" smtClean="0">
                          <a:solidFill>
                            <a:srgbClr val="174697"/>
                          </a:solidFill>
                        </a:rPr>
                        <a:t>5</a:t>
                      </a:r>
                    </a:p>
                    <a:p>
                      <a:r>
                        <a:rPr lang="de-DE" sz="1200" b="0" dirty="0" smtClean="0">
                          <a:solidFill>
                            <a:srgbClr val="174697"/>
                          </a:solidFill>
                        </a:rPr>
                        <a:t>6</a:t>
                      </a:r>
                    </a:p>
                    <a:p>
                      <a:r>
                        <a:rPr lang="de-DE" sz="1200" b="0" dirty="0" smtClean="0">
                          <a:solidFill>
                            <a:srgbClr val="174697"/>
                          </a:solidFill>
                        </a:rPr>
                        <a:t>7</a:t>
                      </a:r>
                    </a:p>
                    <a:p>
                      <a:r>
                        <a:rPr lang="de-DE" sz="1200" b="0" dirty="0" smtClean="0">
                          <a:solidFill>
                            <a:srgbClr val="174697"/>
                          </a:solidFill>
                        </a:rPr>
                        <a:t>8</a:t>
                      </a:r>
                      <a:endParaRPr lang="de-DE" sz="1200" b="0" dirty="0">
                        <a:solidFill>
                          <a:srgbClr val="174697"/>
                        </a:solidFill>
                      </a:endParaRPr>
                    </a:p>
                  </a:txBody>
                  <a:tcPr>
                    <a:solidFill>
                      <a:srgbClr val="CDDCF7"/>
                    </a:solidFill>
                  </a:tcPr>
                </a:tc>
                <a:tc>
                  <a:txBody>
                    <a:bodyPr/>
                    <a:lstStyle/>
                    <a:p>
                      <a:r>
                        <a:rPr lang="de-DE" sz="1200" b="0" dirty="0" smtClean="0">
                          <a:solidFill>
                            <a:srgbClr val="174697"/>
                          </a:solidFill>
                        </a:rPr>
                        <a:t>Experimentelle Entwicklung</a:t>
                      </a:r>
                      <a:endParaRPr lang="de-DE" sz="1200" b="0" dirty="0">
                        <a:solidFill>
                          <a:srgbClr val="174697"/>
                        </a:solidFill>
                      </a:endParaRPr>
                    </a:p>
                  </a:txBody>
                  <a:tcPr>
                    <a:solidFill>
                      <a:srgbClr val="CDDCF7"/>
                    </a:solidFill>
                  </a:tcPr>
                </a:tc>
                <a:tc>
                  <a:txBody>
                    <a:bodyPr/>
                    <a:lstStyle/>
                    <a:p>
                      <a:r>
                        <a:rPr lang="de-DE" sz="1200" b="0" dirty="0" smtClean="0">
                          <a:solidFill>
                            <a:srgbClr val="174697"/>
                          </a:solidFill>
                        </a:rPr>
                        <a:t>Technologievalidierung unter Einsatzbedingungen</a:t>
                      </a:r>
                    </a:p>
                    <a:p>
                      <a:r>
                        <a:rPr lang="de-DE" sz="1200" b="0" dirty="0" smtClean="0">
                          <a:solidFill>
                            <a:srgbClr val="174697"/>
                          </a:solidFill>
                        </a:rPr>
                        <a:t>Demonstration unter Einsatzbedingungen</a:t>
                      </a:r>
                    </a:p>
                    <a:p>
                      <a:r>
                        <a:rPr lang="de-DE" sz="1200" b="0" dirty="0" smtClean="0">
                          <a:solidFill>
                            <a:srgbClr val="174697"/>
                          </a:solidFill>
                        </a:rPr>
                        <a:t>Demonstration</a:t>
                      </a:r>
                      <a:r>
                        <a:rPr lang="de-DE" sz="1200" b="0" baseline="0" dirty="0" smtClean="0">
                          <a:solidFill>
                            <a:srgbClr val="174697"/>
                          </a:solidFill>
                        </a:rPr>
                        <a:t> im Einsatz</a:t>
                      </a:r>
                    </a:p>
                    <a:p>
                      <a:r>
                        <a:rPr lang="de-DE" sz="1200" b="0" baseline="0" dirty="0" smtClean="0">
                          <a:solidFill>
                            <a:srgbClr val="174697"/>
                          </a:solidFill>
                        </a:rPr>
                        <a:t>Qualifizierung des gesamten Systems</a:t>
                      </a:r>
                      <a:endParaRPr lang="de-DE" sz="1200" b="0" dirty="0">
                        <a:solidFill>
                          <a:srgbClr val="174697"/>
                        </a:solidFill>
                      </a:endParaRPr>
                    </a:p>
                  </a:txBody>
                  <a:tcPr>
                    <a:solidFill>
                      <a:srgbClr val="CDDCF7"/>
                    </a:solidFill>
                  </a:tcPr>
                </a:tc>
                <a:extLst>
                  <a:ext uri="{0D108BD9-81ED-4DB2-BD59-A6C34878D82A}">
                    <a16:rowId xmlns:a16="http://schemas.microsoft.com/office/drawing/2014/main" val="911003951"/>
                  </a:ext>
                </a:extLst>
              </a:tr>
              <a:tr h="231964">
                <a:tc>
                  <a:txBody>
                    <a:bodyPr/>
                    <a:lstStyle/>
                    <a:p>
                      <a:r>
                        <a:rPr lang="de-DE" sz="1200" b="0" dirty="0" smtClean="0">
                          <a:solidFill>
                            <a:srgbClr val="174697"/>
                          </a:solidFill>
                        </a:rPr>
                        <a:t>9</a:t>
                      </a:r>
                      <a:endParaRPr lang="de-DE" sz="1200" b="0" dirty="0">
                        <a:solidFill>
                          <a:srgbClr val="174697"/>
                        </a:solidFill>
                      </a:endParaRPr>
                    </a:p>
                  </a:txBody>
                  <a:tcPr>
                    <a:solidFill>
                      <a:srgbClr val="CDDCF7"/>
                    </a:solidFill>
                  </a:tcPr>
                </a:tc>
                <a:tc>
                  <a:txBody>
                    <a:bodyPr/>
                    <a:lstStyle/>
                    <a:p>
                      <a:r>
                        <a:rPr lang="de-DE" sz="1200" b="0" dirty="0" smtClean="0">
                          <a:solidFill>
                            <a:srgbClr val="174697"/>
                          </a:solidFill>
                        </a:rPr>
                        <a:t>Markteinführung*</a:t>
                      </a:r>
                      <a:endParaRPr lang="de-DE" sz="1200" b="0" dirty="0">
                        <a:solidFill>
                          <a:srgbClr val="174697"/>
                        </a:solidFill>
                      </a:endParaRPr>
                    </a:p>
                  </a:txBody>
                  <a:tcPr>
                    <a:solidFill>
                      <a:srgbClr val="CDDCF7"/>
                    </a:solidFill>
                  </a:tcPr>
                </a:tc>
                <a:tc>
                  <a:txBody>
                    <a:bodyPr/>
                    <a:lstStyle/>
                    <a:p>
                      <a:r>
                        <a:rPr lang="de-DE" sz="1200" b="0" dirty="0" smtClean="0">
                          <a:solidFill>
                            <a:srgbClr val="174697"/>
                          </a:solidFill>
                        </a:rPr>
                        <a:t>Nachweis des erfolgreichen</a:t>
                      </a:r>
                      <a:r>
                        <a:rPr lang="de-DE" sz="1200" b="0" baseline="0" dirty="0" smtClean="0">
                          <a:solidFill>
                            <a:srgbClr val="174697"/>
                          </a:solidFill>
                        </a:rPr>
                        <a:t> Einsatzes</a:t>
                      </a:r>
                      <a:endParaRPr lang="de-DE" sz="1200" b="0" dirty="0">
                        <a:solidFill>
                          <a:srgbClr val="174697"/>
                        </a:solidFill>
                      </a:endParaRPr>
                    </a:p>
                  </a:txBody>
                  <a:tcPr>
                    <a:solidFill>
                      <a:srgbClr val="CDDCF7"/>
                    </a:solidFill>
                  </a:tcPr>
                </a:tc>
                <a:extLst>
                  <a:ext uri="{0D108BD9-81ED-4DB2-BD59-A6C34878D82A}">
                    <a16:rowId xmlns:a16="http://schemas.microsoft.com/office/drawing/2014/main" val="1363289954"/>
                  </a:ext>
                </a:extLst>
              </a:tr>
            </a:tbl>
          </a:graphicData>
        </a:graphic>
      </p:graphicFrame>
      <p:pic>
        <p:nvPicPr>
          <p:cNvPr id="13" name="Grafik 12"/>
          <p:cNvPicPr>
            <a:picLocks noChangeAspect="1"/>
          </p:cNvPicPr>
          <p:nvPr/>
        </p:nvPicPr>
        <p:blipFill>
          <a:blip r:embed="rId3"/>
          <a:stretch>
            <a:fillRect/>
          </a:stretch>
        </p:blipFill>
        <p:spPr>
          <a:xfrm>
            <a:off x="899592" y="1139501"/>
            <a:ext cx="869646" cy="887039"/>
          </a:xfrm>
          <a:prstGeom prst="rect">
            <a:avLst/>
          </a:prstGeom>
          <a:effectLst/>
        </p:spPr>
      </p:pic>
      <p:sp>
        <p:nvSpPr>
          <p:cNvPr id="14" name="Textfeld 13"/>
          <p:cNvSpPr txBox="1"/>
          <p:nvPr/>
        </p:nvSpPr>
        <p:spPr>
          <a:xfrm>
            <a:off x="2015716" y="1252757"/>
            <a:ext cx="5544616" cy="707886"/>
          </a:xfrm>
          <a:prstGeom prst="rect">
            <a:avLst/>
          </a:prstGeom>
          <a:noFill/>
        </p:spPr>
        <p:txBody>
          <a:bodyPr wrap="square" rtlCol="0">
            <a:spAutoFit/>
          </a:bodyPr>
          <a:lstStyle/>
          <a:p>
            <a:pPr algn="l"/>
            <a:r>
              <a:rPr lang="de-DE" sz="2000" dirty="0" smtClean="0">
                <a:solidFill>
                  <a:schemeClr val="bg1"/>
                </a:solidFill>
              </a:rPr>
              <a:t>Förderung von Forschungs- und</a:t>
            </a:r>
          </a:p>
          <a:p>
            <a:pPr algn="l"/>
            <a:r>
              <a:rPr lang="de-DE" sz="2000" dirty="0" smtClean="0">
                <a:solidFill>
                  <a:schemeClr val="bg1"/>
                </a:solidFill>
              </a:rPr>
              <a:t>Entwicklungsvorhaben in Unternehmen</a:t>
            </a:r>
            <a:endParaRPr lang="de-DE" sz="2000" dirty="0">
              <a:solidFill>
                <a:schemeClr val="bg1"/>
              </a:solidFill>
            </a:endParaRPr>
          </a:p>
        </p:txBody>
      </p:sp>
      <p:cxnSp>
        <p:nvCxnSpPr>
          <p:cNvPr id="15" name="Gerader Verbinder 14"/>
          <p:cNvCxnSpPr/>
          <p:nvPr/>
        </p:nvCxnSpPr>
        <p:spPr bwMode="auto">
          <a:xfrm>
            <a:off x="611560" y="2204864"/>
            <a:ext cx="7416824" cy="0"/>
          </a:xfrm>
          <a:prstGeom prst="line">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6"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17262">
            <a:off x="6442811" y="1438360"/>
            <a:ext cx="2339171" cy="1276797"/>
          </a:xfrm>
          <a:prstGeom prst="rect">
            <a:avLst/>
          </a:prstGeom>
        </p:spPr>
      </p:pic>
      <p:sp>
        <p:nvSpPr>
          <p:cNvPr id="4" name="Rechteck 3"/>
          <p:cNvSpPr/>
          <p:nvPr/>
        </p:nvSpPr>
        <p:spPr>
          <a:xfrm>
            <a:off x="1196921" y="5368062"/>
            <a:ext cx="1343638" cy="276999"/>
          </a:xfrm>
          <a:prstGeom prst="rect">
            <a:avLst/>
          </a:prstGeom>
        </p:spPr>
        <p:txBody>
          <a:bodyPr wrap="none">
            <a:spAutoFit/>
          </a:bodyPr>
          <a:lstStyle/>
          <a:p>
            <a:pPr algn="l"/>
            <a:r>
              <a:rPr lang="de-DE" sz="1200" dirty="0" smtClean="0">
                <a:solidFill>
                  <a:schemeClr val="bg1"/>
                </a:solidFill>
              </a:rPr>
              <a:t>*nicht förderfähig</a:t>
            </a:r>
            <a:endParaRPr lang="de-DE" sz="1200" dirty="0">
              <a:solidFill>
                <a:schemeClr val="bg1"/>
              </a:solidFill>
            </a:endParaRPr>
          </a:p>
        </p:txBody>
      </p:sp>
    </p:spTree>
    <p:extLst>
      <p:ext uri="{BB962C8B-B14F-4D97-AF65-F5344CB8AC3E}">
        <p14:creationId xmlns:p14="http://schemas.microsoft.com/office/powerpoint/2010/main" val="3274203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rgbClr val="3333CC"/>
              </a:solidFill>
              <a:effectLst/>
              <a:latin typeface="Arial" charset="0"/>
            </a:endParaRPr>
          </a:p>
        </p:txBody>
      </p:sp>
      <p:sp>
        <p:nvSpPr>
          <p:cNvPr id="12" name="Rechteck 11"/>
          <p:cNvSpPr/>
          <p:nvPr/>
        </p:nvSpPr>
        <p:spPr>
          <a:xfrm>
            <a:off x="1316413" y="3284984"/>
            <a:ext cx="5832648" cy="2431435"/>
          </a:xfrm>
          <a:prstGeom prst="rect">
            <a:avLst/>
          </a:prstGeom>
        </p:spPr>
        <p:txBody>
          <a:bodyPr wrap="square">
            <a:spAutoFit/>
          </a:bodyPr>
          <a:lstStyle/>
          <a:p>
            <a:pPr marL="285750" indent="-285750" algn="l">
              <a:buFont typeface="Wingdings" panose="05000000000000000000" pitchFamily="2" charset="2"/>
              <a:buChar char="§"/>
            </a:pPr>
            <a:r>
              <a:rPr lang="de-DE" sz="1600" dirty="0" smtClean="0">
                <a:solidFill>
                  <a:schemeClr val="bg1"/>
                </a:solidFill>
                <a:ea typeface="Times New Roman" panose="02020603050405020304" pitchFamily="18" charset="0"/>
              </a:rPr>
              <a:t>Personalkosten</a:t>
            </a:r>
            <a:br>
              <a:rPr lang="de-DE" sz="1600" dirty="0" smtClean="0">
                <a:solidFill>
                  <a:schemeClr val="bg1"/>
                </a:solidFill>
                <a:ea typeface="Times New Roman" panose="02020603050405020304" pitchFamily="18" charset="0"/>
              </a:rPr>
            </a:br>
            <a:r>
              <a:rPr lang="de-DE" sz="1200" dirty="0" smtClean="0">
                <a:solidFill>
                  <a:schemeClr val="bg1"/>
                </a:solidFill>
                <a:ea typeface="Times New Roman" panose="02020603050405020304" pitchFamily="18" charset="0"/>
              </a:rPr>
              <a:t>Personal mit Wissens- und Technologietransferaufgaben, technische Fachkräfte sowie Personal, das für das Vorhaben eingesetzt wird (Standardeinheitskosten)</a:t>
            </a:r>
          </a:p>
          <a:p>
            <a:pPr algn="l"/>
            <a:endParaRPr lang="de-DE" sz="1200" dirty="0" smtClean="0">
              <a:solidFill>
                <a:schemeClr val="bg1"/>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chemeClr val="bg1"/>
                </a:solidFill>
                <a:ea typeface="Times New Roman" panose="02020603050405020304" pitchFamily="18" charset="0"/>
              </a:rPr>
              <a:t>Sachkosten</a:t>
            </a:r>
          </a:p>
          <a:p>
            <a:pPr marL="742950" lvl="1" indent="-285750" algn="l">
              <a:buFont typeface="Wingdings" panose="05000000000000000000" pitchFamily="2" charset="2"/>
              <a:buChar char="§"/>
            </a:pPr>
            <a:r>
              <a:rPr lang="de-DE" sz="1200" dirty="0" smtClean="0">
                <a:solidFill>
                  <a:schemeClr val="bg1"/>
                </a:solidFill>
                <a:ea typeface="Times New Roman" panose="02020603050405020304" pitchFamily="18" charset="0"/>
              </a:rPr>
              <a:t>Kosten für Instrumente und Ausrüstung. Überdauert die Ausstattung das Vorhaben, gilt die Wertminderung bei linearer Abschreibung über den Zeitraum des Vorhabens als förderfähig.</a:t>
            </a:r>
          </a:p>
          <a:p>
            <a:pPr lvl="1" algn="l"/>
            <a:endParaRPr lang="de-DE" sz="1200" dirty="0" smtClean="0">
              <a:solidFill>
                <a:schemeClr val="bg1"/>
              </a:solidFill>
              <a:ea typeface="Times New Roman" panose="02020603050405020304" pitchFamily="18" charset="0"/>
            </a:endParaRPr>
          </a:p>
          <a:p>
            <a:pPr marL="742950" lvl="1" indent="-285750" algn="l">
              <a:buFont typeface="Wingdings" panose="05000000000000000000" pitchFamily="2" charset="2"/>
              <a:buChar char="§"/>
            </a:pPr>
            <a:r>
              <a:rPr lang="de-DE" sz="1200" dirty="0" smtClean="0">
                <a:solidFill>
                  <a:schemeClr val="bg1"/>
                </a:solidFill>
                <a:ea typeface="Times New Roman" panose="02020603050405020304" pitchFamily="18" charset="0"/>
              </a:rPr>
              <a:t>Kosten für Auftragsforschung, Wissenstransfer, Patente, Beratung oder gleichwertige Dienstleistungen.</a:t>
            </a:r>
          </a:p>
        </p:txBody>
      </p:sp>
      <p:pic>
        <p:nvPicPr>
          <p:cNvPr id="14" name="Grafik 13"/>
          <p:cNvPicPr>
            <a:picLocks noChangeAspect="1"/>
          </p:cNvPicPr>
          <p:nvPr/>
        </p:nvPicPr>
        <p:blipFill>
          <a:blip r:embed="rId3"/>
          <a:stretch>
            <a:fillRect/>
          </a:stretch>
        </p:blipFill>
        <p:spPr>
          <a:xfrm>
            <a:off x="899592" y="1139501"/>
            <a:ext cx="869646" cy="887039"/>
          </a:xfrm>
          <a:prstGeom prst="rect">
            <a:avLst/>
          </a:prstGeom>
          <a:effectLst/>
        </p:spPr>
      </p:pic>
      <p:sp>
        <p:nvSpPr>
          <p:cNvPr id="15" name="Textfeld 14"/>
          <p:cNvSpPr txBox="1"/>
          <p:nvPr/>
        </p:nvSpPr>
        <p:spPr>
          <a:xfrm>
            <a:off x="2015716" y="1252757"/>
            <a:ext cx="5544616" cy="707886"/>
          </a:xfrm>
          <a:prstGeom prst="rect">
            <a:avLst/>
          </a:prstGeom>
          <a:noFill/>
        </p:spPr>
        <p:txBody>
          <a:bodyPr wrap="square" rtlCol="0">
            <a:spAutoFit/>
          </a:bodyPr>
          <a:lstStyle/>
          <a:p>
            <a:pPr algn="l"/>
            <a:r>
              <a:rPr lang="de-DE" sz="2000" dirty="0" smtClean="0">
                <a:solidFill>
                  <a:schemeClr val="bg1"/>
                </a:solidFill>
              </a:rPr>
              <a:t>Förderung von Forschungs- und</a:t>
            </a:r>
          </a:p>
          <a:p>
            <a:pPr algn="l"/>
            <a:r>
              <a:rPr lang="de-DE" sz="2000" dirty="0" smtClean="0">
                <a:solidFill>
                  <a:schemeClr val="bg1"/>
                </a:solidFill>
              </a:rPr>
              <a:t>Entwicklungsvorhaben in Unternehmen</a:t>
            </a:r>
            <a:endParaRPr lang="de-DE" sz="2000" dirty="0">
              <a:solidFill>
                <a:schemeClr val="bg1"/>
              </a:solidFill>
            </a:endParaRPr>
          </a:p>
        </p:txBody>
      </p:sp>
      <p:cxnSp>
        <p:nvCxnSpPr>
          <p:cNvPr id="16" name="Gerader Verbinder 15"/>
          <p:cNvCxnSpPr/>
          <p:nvPr/>
        </p:nvCxnSpPr>
        <p:spPr bwMode="auto">
          <a:xfrm>
            <a:off x="611560" y="2204864"/>
            <a:ext cx="7416824" cy="0"/>
          </a:xfrm>
          <a:prstGeom prst="line">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Grafi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17262">
            <a:off x="6442811" y="1438360"/>
            <a:ext cx="2339171" cy="1276797"/>
          </a:xfrm>
          <a:prstGeom prst="rect">
            <a:avLst/>
          </a:prstGeom>
        </p:spPr>
      </p:pic>
      <p:sp>
        <p:nvSpPr>
          <p:cNvPr id="13" name="Rechteck 12"/>
          <p:cNvSpPr/>
          <p:nvPr/>
        </p:nvSpPr>
        <p:spPr>
          <a:xfrm>
            <a:off x="1331640" y="2780928"/>
            <a:ext cx="5832648" cy="461665"/>
          </a:xfrm>
          <a:prstGeom prst="rect">
            <a:avLst/>
          </a:prstGeom>
        </p:spPr>
        <p:txBody>
          <a:bodyPr wrap="square">
            <a:spAutoFit/>
          </a:bodyPr>
          <a:lstStyle/>
          <a:p>
            <a:r>
              <a:rPr lang="de-DE" b="1" dirty="0" smtClean="0">
                <a:solidFill>
                  <a:schemeClr val="bg1"/>
                </a:solidFill>
                <a:ea typeface="Times New Roman" panose="02020603050405020304" pitchFamily="18" charset="0"/>
              </a:rPr>
              <a:t>Förderfähige Kosten</a:t>
            </a:r>
          </a:p>
        </p:txBody>
      </p:sp>
    </p:spTree>
    <p:extLst>
      <p:ext uri="{BB962C8B-B14F-4D97-AF65-F5344CB8AC3E}">
        <p14:creationId xmlns:p14="http://schemas.microsoft.com/office/powerpoint/2010/main" val="1153591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rgbClr val="3333CC"/>
              </a:solidFill>
              <a:effectLst/>
              <a:latin typeface="Arial" charset="0"/>
            </a:endParaRPr>
          </a:p>
        </p:txBody>
      </p:sp>
      <p:sp>
        <p:nvSpPr>
          <p:cNvPr id="13" name="Rechteck 12"/>
          <p:cNvSpPr/>
          <p:nvPr/>
        </p:nvSpPr>
        <p:spPr>
          <a:xfrm>
            <a:off x="1412284" y="3046308"/>
            <a:ext cx="5832648" cy="3046988"/>
          </a:xfrm>
          <a:prstGeom prst="rect">
            <a:avLst/>
          </a:prstGeom>
        </p:spPr>
        <p:txBody>
          <a:bodyPr wrap="square">
            <a:spAutoFit/>
          </a:bodyPr>
          <a:lstStyle/>
          <a:p>
            <a:pPr marL="285750" indent="-285750" algn="l">
              <a:buFont typeface="Wingdings" panose="05000000000000000000" pitchFamily="2" charset="2"/>
              <a:buChar char="§"/>
            </a:pPr>
            <a:r>
              <a:rPr lang="de-DE" sz="1600" b="1" dirty="0" smtClean="0">
                <a:solidFill>
                  <a:schemeClr val="bg1"/>
                </a:solidFill>
                <a:ea typeface="Times New Roman" panose="02020603050405020304" pitchFamily="18" charset="0"/>
              </a:rPr>
              <a:t>Industrielle</a:t>
            </a:r>
            <a:r>
              <a:rPr lang="de-DE" sz="1600" dirty="0" smtClean="0">
                <a:solidFill>
                  <a:schemeClr val="bg1"/>
                </a:solidFill>
                <a:ea typeface="Times New Roman" panose="02020603050405020304" pitchFamily="18" charset="0"/>
              </a:rPr>
              <a:t> Forschung bis zu 50 Prozent der förderfähigen Kosten</a:t>
            </a:r>
          </a:p>
          <a:p>
            <a:pPr marL="285750" indent="-285750" algn="l">
              <a:buFont typeface="Wingdings" panose="05000000000000000000" pitchFamily="2" charset="2"/>
              <a:buChar char="§"/>
            </a:pPr>
            <a:endParaRPr lang="de-DE" sz="1600" dirty="0" smtClean="0">
              <a:solidFill>
                <a:schemeClr val="bg1"/>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chemeClr val="bg1"/>
                </a:solidFill>
                <a:ea typeface="Times New Roman" panose="02020603050405020304" pitchFamily="18" charset="0"/>
              </a:rPr>
              <a:t>Maximale Förderquote bei </a:t>
            </a:r>
            <a:r>
              <a:rPr lang="de-DE" sz="1600" b="1" dirty="0" smtClean="0">
                <a:solidFill>
                  <a:schemeClr val="bg1"/>
                </a:solidFill>
                <a:ea typeface="Times New Roman" panose="02020603050405020304" pitchFamily="18" charset="0"/>
              </a:rPr>
              <a:t>experimenteller</a:t>
            </a:r>
            <a:r>
              <a:rPr lang="de-DE" sz="1600" dirty="0" smtClean="0">
                <a:solidFill>
                  <a:schemeClr val="bg1"/>
                </a:solidFill>
                <a:ea typeface="Times New Roman" panose="02020603050405020304" pitchFamily="18" charset="0"/>
              </a:rPr>
              <a:t> Entwicklung:</a:t>
            </a:r>
          </a:p>
          <a:p>
            <a:pPr marL="742950" lvl="1" indent="-285750" algn="l">
              <a:buFont typeface="Wingdings" panose="05000000000000000000" pitchFamily="2" charset="2"/>
              <a:buChar char="§"/>
            </a:pPr>
            <a:r>
              <a:rPr lang="de-DE" sz="1200" dirty="0" smtClean="0">
                <a:solidFill>
                  <a:schemeClr val="bg1"/>
                </a:solidFill>
                <a:ea typeface="Times New Roman" panose="02020603050405020304" pitchFamily="18" charset="0"/>
              </a:rPr>
              <a:t>Bis zu 45 Prozent bei kleinen Unternehmen</a:t>
            </a:r>
          </a:p>
          <a:p>
            <a:pPr marL="742950" lvl="1" indent="-285750" algn="l">
              <a:buFont typeface="Wingdings" panose="05000000000000000000" pitchFamily="2" charset="2"/>
              <a:buChar char="§"/>
            </a:pPr>
            <a:r>
              <a:rPr lang="de-DE" sz="1200" dirty="0" smtClean="0">
                <a:solidFill>
                  <a:schemeClr val="bg1"/>
                </a:solidFill>
                <a:ea typeface="Times New Roman" panose="02020603050405020304" pitchFamily="18" charset="0"/>
              </a:rPr>
              <a:t>Bis zu 35 Prozent bei mittleren Unternehmen</a:t>
            </a:r>
          </a:p>
          <a:p>
            <a:pPr marL="742950" lvl="1" indent="-285750" algn="l">
              <a:buFont typeface="Wingdings" panose="05000000000000000000" pitchFamily="2" charset="2"/>
              <a:buChar char="§"/>
            </a:pPr>
            <a:r>
              <a:rPr lang="de-DE" sz="1200" dirty="0" smtClean="0">
                <a:solidFill>
                  <a:schemeClr val="bg1"/>
                </a:solidFill>
                <a:ea typeface="Times New Roman" panose="02020603050405020304" pitchFamily="18" charset="0"/>
              </a:rPr>
              <a:t>Bis zu 25 Prozent bei kleinen Unternehmen mit mittelgroßer Marktkapitalisierung</a:t>
            </a:r>
          </a:p>
          <a:p>
            <a:pPr marL="285750" indent="-285750" algn="l">
              <a:buFont typeface="Wingdings" panose="05000000000000000000" pitchFamily="2" charset="2"/>
              <a:buChar char="§"/>
            </a:pPr>
            <a:endParaRPr lang="de-DE" sz="1600" dirty="0">
              <a:solidFill>
                <a:schemeClr val="bg1"/>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chemeClr val="bg1"/>
                </a:solidFill>
                <a:ea typeface="Times New Roman" panose="02020603050405020304" pitchFamily="18" charset="0"/>
              </a:rPr>
              <a:t>Mindestens 200.000 Euro förderfähige Kosten bei einer Dauer von zwei bis drei Jahren</a:t>
            </a:r>
          </a:p>
          <a:p>
            <a:pPr marL="285750" indent="-285750" algn="l">
              <a:buFont typeface="Wingdings" panose="05000000000000000000" pitchFamily="2" charset="2"/>
              <a:buChar char="§"/>
            </a:pPr>
            <a:endParaRPr lang="de-DE" sz="1600" dirty="0">
              <a:solidFill>
                <a:schemeClr val="bg1"/>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chemeClr val="bg1"/>
                </a:solidFill>
                <a:ea typeface="Times New Roman" panose="02020603050405020304" pitchFamily="18" charset="0"/>
              </a:rPr>
              <a:t>Höchstgrenze: 500.000 </a:t>
            </a:r>
            <a:r>
              <a:rPr lang="de-DE" sz="1600" dirty="0">
                <a:solidFill>
                  <a:schemeClr val="bg1"/>
                </a:solidFill>
                <a:ea typeface="Times New Roman" panose="02020603050405020304" pitchFamily="18" charset="0"/>
              </a:rPr>
              <a:t>E</a:t>
            </a:r>
            <a:r>
              <a:rPr lang="de-DE" sz="1600" dirty="0" smtClean="0">
                <a:solidFill>
                  <a:schemeClr val="bg1"/>
                </a:solidFill>
                <a:ea typeface="Times New Roman" panose="02020603050405020304" pitchFamily="18" charset="0"/>
              </a:rPr>
              <a:t>uro pro Vorhaben</a:t>
            </a:r>
          </a:p>
        </p:txBody>
      </p:sp>
      <p:pic>
        <p:nvPicPr>
          <p:cNvPr id="14" name="Grafik 13"/>
          <p:cNvPicPr>
            <a:picLocks noChangeAspect="1"/>
          </p:cNvPicPr>
          <p:nvPr/>
        </p:nvPicPr>
        <p:blipFill>
          <a:blip r:embed="rId3"/>
          <a:stretch>
            <a:fillRect/>
          </a:stretch>
        </p:blipFill>
        <p:spPr>
          <a:xfrm>
            <a:off x="899592" y="1139501"/>
            <a:ext cx="869646" cy="887039"/>
          </a:xfrm>
          <a:prstGeom prst="rect">
            <a:avLst/>
          </a:prstGeom>
          <a:effectLst/>
        </p:spPr>
      </p:pic>
      <p:sp>
        <p:nvSpPr>
          <p:cNvPr id="15" name="Textfeld 14"/>
          <p:cNvSpPr txBox="1"/>
          <p:nvPr/>
        </p:nvSpPr>
        <p:spPr>
          <a:xfrm>
            <a:off x="2015716" y="1252757"/>
            <a:ext cx="5544616" cy="707886"/>
          </a:xfrm>
          <a:prstGeom prst="rect">
            <a:avLst/>
          </a:prstGeom>
          <a:noFill/>
        </p:spPr>
        <p:txBody>
          <a:bodyPr wrap="square" rtlCol="0">
            <a:spAutoFit/>
          </a:bodyPr>
          <a:lstStyle/>
          <a:p>
            <a:pPr algn="l"/>
            <a:r>
              <a:rPr lang="de-DE" sz="2000" dirty="0" smtClean="0">
                <a:solidFill>
                  <a:schemeClr val="bg1"/>
                </a:solidFill>
              </a:rPr>
              <a:t>Förderung von Forschungs- und</a:t>
            </a:r>
          </a:p>
          <a:p>
            <a:pPr algn="l"/>
            <a:r>
              <a:rPr lang="de-DE" sz="2000" dirty="0" smtClean="0">
                <a:solidFill>
                  <a:schemeClr val="bg1"/>
                </a:solidFill>
              </a:rPr>
              <a:t>Entwicklungsvorhaben in Unternehmen</a:t>
            </a:r>
            <a:endParaRPr lang="de-DE" sz="2000" dirty="0">
              <a:solidFill>
                <a:schemeClr val="bg1"/>
              </a:solidFill>
            </a:endParaRPr>
          </a:p>
        </p:txBody>
      </p:sp>
      <p:cxnSp>
        <p:nvCxnSpPr>
          <p:cNvPr id="16" name="Gerader Verbinder 15"/>
          <p:cNvCxnSpPr/>
          <p:nvPr/>
        </p:nvCxnSpPr>
        <p:spPr bwMode="auto">
          <a:xfrm>
            <a:off x="611560" y="2204864"/>
            <a:ext cx="7416824" cy="0"/>
          </a:xfrm>
          <a:prstGeom prst="line">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Grafik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17262">
            <a:off x="6442811" y="1438360"/>
            <a:ext cx="2339171" cy="1276797"/>
          </a:xfrm>
          <a:prstGeom prst="rect">
            <a:avLst/>
          </a:prstGeom>
        </p:spPr>
      </p:pic>
      <p:sp>
        <p:nvSpPr>
          <p:cNvPr id="11" name="Rechteck 10"/>
          <p:cNvSpPr/>
          <p:nvPr/>
        </p:nvSpPr>
        <p:spPr>
          <a:xfrm>
            <a:off x="1316413" y="2394754"/>
            <a:ext cx="5832648" cy="461665"/>
          </a:xfrm>
          <a:prstGeom prst="rect">
            <a:avLst/>
          </a:prstGeom>
        </p:spPr>
        <p:txBody>
          <a:bodyPr wrap="square">
            <a:spAutoFit/>
          </a:bodyPr>
          <a:lstStyle/>
          <a:p>
            <a:r>
              <a:rPr lang="de-DE" b="1" dirty="0" smtClean="0">
                <a:solidFill>
                  <a:schemeClr val="bg1"/>
                </a:solidFill>
                <a:ea typeface="Times New Roman" panose="02020603050405020304" pitchFamily="18" charset="0"/>
              </a:rPr>
              <a:t>Förderkonditionen</a:t>
            </a:r>
          </a:p>
        </p:txBody>
      </p:sp>
    </p:spTree>
    <p:extLst>
      <p:ext uri="{BB962C8B-B14F-4D97-AF65-F5344CB8AC3E}">
        <p14:creationId xmlns:p14="http://schemas.microsoft.com/office/powerpoint/2010/main" val="33159293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rgbClr val="3333CC"/>
              </a:solidFill>
              <a:effectLst/>
              <a:latin typeface="Arial" charset="0"/>
            </a:endParaRPr>
          </a:p>
        </p:txBody>
      </p:sp>
      <p:sp>
        <p:nvSpPr>
          <p:cNvPr id="13" name="Rechteck 12"/>
          <p:cNvSpPr/>
          <p:nvPr/>
        </p:nvSpPr>
        <p:spPr>
          <a:xfrm>
            <a:off x="1403648" y="3424932"/>
            <a:ext cx="5832648" cy="2308324"/>
          </a:xfrm>
          <a:prstGeom prst="rect">
            <a:avLst/>
          </a:prstGeom>
        </p:spPr>
        <p:txBody>
          <a:bodyPr wrap="square">
            <a:spAutoFit/>
          </a:bodyPr>
          <a:lstStyle/>
          <a:p>
            <a:pPr marL="285750" indent="-285750" algn="l">
              <a:buFont typeface="Wingdings" panose="05000000000000000000" pitchFamily="2" charset="2"/>
              <a:buChar char="§"/>
            </a:pPr>
            <a:r>
              <a:rPr lang="de-DE" sz="1200" dirty="0" smtClean="0">
                <a:solidFill>
                  <a:schemeClr val="bg1"/>
                </a:solidFill>
                <a:ea typeface="Times New Roman" panose="02020603050405020304" pitchFamily="18" charset="0"/>
              </a:rPr>
              <a:t>Der </a:t>
            </a:r>
            <a:r>
              <a:rPr lang="de-DE" sz="1200" dirty="0">
                <a:solidFill>
                  <a:schemeClr val="bg1"/>
                </a:solidFill>
                <a:ea typeface="Times New Roman" panose="02020603050405020304" pitchFamily="18" charset="0"/>
              </a:rPr>
              <a:t>Antrag muss </a:t>
            </a:r>
            <a:r>
              <a:rPr lang="de-DE" sz="1200" b="1" u="sng" dirty="0">
                <a:solidFill>
                  <a:schemeClr val="bg1"/>
                </a:solidFill>
                <a:ea typeface="Times New Roman" panose="02020603050405020304" pitchFamily="18" charset="0"/>
              </a:rPr>
              <a:t>vor</a:t>
            </a:r>
            <a:r>
              <a:rPr lang="de-DE" sz="1200" dirty="0">
                <a:solidFill>
                  <a:schemeClr val="bg1"/>
                </a:solidFill>
                <a:ea typeface="Times New Roman" panose="02020603050405020304" pitchFamily="18" charset="0"/>
              </a:rPr>
              <a:t> Beginn des Vorhabens über das Förderportal der Wirtschafts- und Infrastrukturbank (</a:t>
            </a:r>
            <a:r>
              <a:rPr lang="de-DE" sz="1200" dirty="0" err="1">
                <a:solidFill>
                  <a:schemeClr val="bg1"/>
                </a:solidFill>
                <a:ea typeface="Times New Roman" panose="02020603050405020304" pitchFamily="18" charset="0"/>
              </a:rPr>
              <a:t>WIBank</a:t>
            </a:r>
            <a:r>
              <a:rPr lang="de-DE" sz="1200" dirty="0">
                <a:solidFill>
                  <a:schemeClr val="bg1"/>
                </a:solidFill>
                <a:ea typeface="Times New Roman" panose="02020603050405020304" pitchFamily="18" charset="0"/>
              </a:rPr>
              <a:t>) gestellt werden</a:t>
            </a:r>
            <a:r>
              <a:rPr lang="de-DE" sz="1200" dirty="0" smtClean="0">
                <a:solidFill>
                  <a:schemeClr val="bg1"/>
                </a:solidFill>
                <a:ea typeface="Times New Roman" panose="02020603050405020304" pitchFamily="18" charset="0"/>
              </a:rPr>
              <a:t>.</a:t>
            </a:r>
          </a:p>
          <a:p>
            <a:pPr marL="285750" indent="-285750" algn="l">
              <a:buFont typeface="Wingdings" panose="05000000000000000000" pitchFamily="2" charset="2"/>
              <a:buChar char="§"/>
            </a:pPr>
            <a:endParaRPr lang="de-DE" sz="1200" dirty="0">
              <a:solidFill>
                <a:schemeClr val="bg1"/>
              </a:solidFill>
              <a:ea typeface="Times New Roman" panose="02020603050405020304" pitchFamily="18" charset="0"/>
            </a:endParaRPr>
          </a:p>
          <a:p>
            <a:pPr marL="285750" indent="-285750" algn="l">
              <a:buFont typeface="Wingdings" panose="05000000000000000000" pitchFamily="2" charset="2"/>
              <a:buChar char="§"/>
            </a:pPr>
            <a:r>
              <a:rPr lang="de-DE" sz="1200" dirty="0">
                <a:solidFill>
                  <a:schemeClr val="bg1"/>
                </a:solidFill>
                <a:ea typeface="Times New Roman" panose="02020603050405020304" pitchFamily="18" charset="0"/>
              </a:rPr>
              <a:t>Eine im Förderportal der </a:t>
            </a:r>
            <a:r>
              <a:rPr lang="de-DE" sz="1200" dirty="0" err="1">
                <a:solidFill>
                  <a:schemeClr val="bg1"/>
                </a:solidFill>
                <a:ea typeface="Times New Roman" panose="02020603050405020304" pitchFamily="18" charset="0"/>
              </a:rPr>
              <a:t>WIBank</a:t>
            </a:r>
            <a:r>
              <a:rPr lang="de-DE" sz="1200" dirty="0">
                <a:solidFill>
                  <a:schemeClr val="bg1"/>
                </a:solidFill>
                <a:ea typeface="Times New Roman" panose="02020603050405020304" pitchFamily="18" charset="0"/>
              </a:rPr>
              <a:t> hinterlegte Vorlage unterstützt bei der Ausformulierung der erforderlichen Vorhabenbeschreibung. Diese dient als Grundlage für die fachtechnische Prüfung.</a:t>
            </a:r>
          </a:p>
          <a:p>
            <a:pPr algn="l"/>
            <a:endParaRPr lang="de-DE" sz="1200" dirty="0">
              <a:solidFill>
                <a:schemeClr val="bg1"/>
              </a:solidFill>
              <a:ea typeface="Times New Roman" panose="02020603050405020304" pitchFamily="18" charset="0"/>
            </a:endParaRPr>
          </a:p>
          <a:p>
            <a:pPr marL="285750" indent="-285750" algn="l">
              <a:buFont typeface="Wingdings" panose="05000000000000000000" pitchFamily="2" charset="2"/>
              <a:buChar char="§"/>
            </a:pPr>
            <a:r>
              <a:rPr lang="de-DE" sz="1200" dirty="0">
                <a:solidFill>
                  <a:schemeClr val="bg1"/>
                </a:solidFill>
                <a:ea typeface="Times New Roman" panose="02020603050405020304" pitchFamily="18" charset="0"/>
              </a:rPr>
              <a:t>Empfehlenswert: Vor Antragstellung von der </a:t>
            </a:r>
            <a:r>
              <a:rPr lang="de-DE" sz="1200" b="1" dirty="0" smtClean="0">
                <a:solidFill>
                  <a:schemeClr val="bg1"/>
                </a:solidFill>
                <a:ea typeface="Times New Roman" panose="02020603050405020304" pitchFamily="18" charset="0"/>
              </a:rPr>
              <a:t>HA Hessen Agentur </a:t>
            </a:r>
            <a:r>
              <a:rPr lang="de-DE" sz="1200" dirty="0">
                <a:solidFill>
                  <a:schemeClr val="bg1"/>
                </a:solidFill>
                <a:ea typeface="Times New Roman" panose="02020603050405020304" pitchFamily="18" charset="0"/>
              </a:rPr>
              <a:t>beraten lassen.</a:t>
            </a:r>
          </a:p>
          <a:p>
            <a:pPr marL="285750" indent="-285750" algn="l">
              <a:buFont typeface="Wingdings" panose="05000000000000000000" pitchFamily="2" charset="2"/>
              <a:buChar char="§"/>
            </a:pPr>
            <a:endParaRPr lang="de-DE" sz="1200" dirty="0">
              <a:solidFill>
                <a:schemeClr val="bg1"/>
              </a:solidFill>
              <a:ea typeface="Times New Roman" panose="02020603050405020304" pitchFamily="18" charset="0"/>
            </a:endParaRPr>
          </a:p>
          <a:p>
            <a:pPr marL="285750" indent="-285750" algn="l">
              <a:buFont typeface="Wingdings" panose="05000000000000000000" pitchFamily="2" charset="2"/>
              <a:buChar char="§"/>
            </a:pPr>
            <a:r>
              <a:rPr lang="de-DE" sz="1200" dirty="0">
                <a:solidFill>
                  <a:schemeClr val="bg1"/>
                </a:solidFill>
                <a:ea typeface="Times New Roman" panose="02020603050405020304" pitchFamily="18" charset="0"/>
              </a:rPr>
              <a:t>Ein Anspruch auf Förderung besteht nicht. Die Bewilligung liegt im Ermessen der zuständigen Behörde und hängt von den verfügbaren Mitteln ab.</a:t>
            </a:r>
          </a:p>
        </p:txBody>
      </p:sp>
      <p:pic>
        <p:nvPicPr>
          <p:cNvPr id="14" name="Grafik 13"/>
          <p:cNvPicPr>
            <a:picLocks noChangeAspect="1"/>
          </p:cNvPicPr>
          <p:nvPr/>
        </p:nvPicPr>
        <p:blipFill>
          <a:blip r:embed="rId3"/>
          <a:stretch>
            <a:fillRect/>
          </a:stretch>
        </p:blipFill>
        <p:spPr>
          <a:xfrm>
            <a:off x="899592" y="1139501"/>
            <a:ext cx="869646" cy="887039"/>
          </a:xfrm>
          <a:prstGeom prst="rect">
            <a:avLst/>
          </a:prstGeom>
          <a:effectLst/>
        </p:spPr>
      </p:pic>
      <p:sp>
        <p:nvSpPr>
          <p:cNvPr id="15" name="Textfeld 14"/>
          <p:cNvSpPr txBox="1"/>
          <p:nvPr/>
        </p:nvSpPr>
        <p:spPr>
          <a:xfrm>
            <a:off x="2015716" y="1252757"/>
            <a:ext cx="5544616" cy="707886"/>
          </a:xfrm>
          <a:prstGeom prst="rect">
            <a:avLst/>
          </a:prstGeom>
          <a:noFill/>
        </p:spPr>
        <p:txBody>
          <a:bodyPr wrap="square" rtlCol="0">
            <a:spAutoFit/>
          </a:bodyPr>
          <a:lstStyle/>
          <a:p>
            <a:pPr algn="l"/>
            <a:r>
              <a:rPr lang="de-DE" sz="2000" dirty="0" smtClean="0">
                <a:solidFill>
                  <a:schemeClr val="bg1"/>
                </a:solidFill>
              </a:rPr>
              <a:t>Förderung von Forschungs- und</a:t>
            </a:r>
          </a:p>
          <a:p>
            <a:pPr algn="l"/>
            <a:r>
              <a:rPr lang="de-DE" sz="2000" dirty="0" smtClean="0">
                <a:solidFill>
                  <a:schemeClr val="bg1"/>
                </a:solidFill>
              </a:rPr>
              <a:t>Entwicklungsvorhaben in Unternehmen</a:t>
            </a:r>
            <a:endParaRPr lang="de-DE" sz="2000" dirty="0">
              <a:solidFill>
                <a:schemeClr val="bg1"/>
              </a:solidFill>
            </a:endParaRPr>
          </a:p>
        </p:txBody>
      </p:sp>
      <p:cxnSp>
        <p:nvCxnSpPr>
          <p:cNvPr id="16" name="Gerader Verbinder 15"/>
          <p:cNvCxnSpPr/>
          <p:nvPr/>
        </p:nvCxnSpPr>
        <p:spPr bwMode="auto">
          <a:xfrm>
            <a:off x="611560" y="2204864"/>
            <a:ext cx="7416824" cy="0"/>
          </a:xfrm>
          <a:prstGeom prst="line">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17262">
            <a:off x="6442811" y="1438360"/>
            <a:ext cx="2339171" cy="1276797"/>
          </a:xfrm>
          <a:prstGeom prst="rect">
            <a:avLst/>
          </a:prstGeom>
        </p:spPr>
      </p:pic>
      <p:sp>
        <p:nvSpPr>
          <p:cNvPr id="11" name="Rechteck 10"/>
          <p:cNvSpPr/>
          <p:nvPr/>
        </p:nvSpPr>
        <p:spPr>
          <a:xfrm>
            <a:off x="1331640" y="2708920"/>
            <a:ext cx="5832648" cy="461665"/>
          </a:xfrm>
          <a:prstGeom prst="rect">
            <a:avLst/>
          </a:prstGeom>
        </p:spPr>
        <p:txBody>
          <a:bodyPr wrap="square">
            <a:spAutoFit/>
          </a:bodyPr>
          <a:lstStyle/>
          <a:p>
            <a:r>
              <a:rPr lang="de-DE" b="1" dirty="0" smtClean="0">
                <a:solidFill>
                  <a:schemeClr val="bg1"/>
                </a:solidFill>
                <a:ea typeface="Times New Roman" panose="02020603050405020304" pitchFamily="18" charset="0"/>
              </a:rPr>
              <a:t>Antragstellung</a:t>
            </a:r>
          </a:p>
        </p:txBody>
      </p:sp>
    </p:spTree>
    <p:extLst>
      <p:ext uri="{BB962C8B-B14F-4D97-AF65-F5344CB8AC3E}">
        <p14:creationId xmlns:p14="http://schemas.microsoft.com/office/powerpoint/2010/main" val="2213737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7"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grpSp>
        <p:nvGrpSpPr>
          <p:cNvPr id="24" name="Gruppieren 23"/>
          <p:cNvGrpSpPr/>
          <p:nvPr/>
        </p:nvGrpSpPr>
        <p:grpSpPr>
          <a:xfrm>
            <a:off x="5004048" y="2708920"/>
            <a:ext cx="3492911" cy="2898167"/>
            <a:chOff x="5546790" y="3821948"/>
            <a:chExt cx="2869308" cy="2380746"/>
          </a:xfrm>
        </p:grpSpPr>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425617">
              <a:off x="5546790" y="4869570"/>
              <a:ext cx="1274133" cy="1310505"/>
            </a:xfrm>
            <a:prstGeom prst="rect">
              <a:avLst/>
            </a:prstGeom>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6051">
              <a:off x="6085647" y="3821948"/>
              <a:ext cx="2330451" cy="2380746"/>
            </a:xfrm>
            <a:prstGeom prst="rect">
              <a:avLst/>
            </a:prstGeom>
          </p:spPr>
        </p:pic>
      </p:grpSp>
      <p:sp>
        <p:nvSpPr>
          <p:cNvPr id="23" name="Rechteck 22"/>
          <p:cNvSpPr/>
          <p:nvPr/>
        </p:nvSpPr>
        <p:spPr>
          <a:xfrm>
            <a:off x="827584" y="2060848"/>
            <a:ext cx="5094935" cy="3231654"/>
          </a:xfrm>
          <a:prstGeom prst="rect">
            <a:avLst/>
          </a:prstGeom>
        </p:spPr>
        <p:txBody>
          <a:bodyPr wrap="square">
            <a:spAutoFit/>
          </a:bodyPr>
          <a:lstStyle/>
          <a:p>
            <a:pPr algn="l"/>
            <a:r>
              <a:rPr lang="de-DE" dirty="0" smtClean="0">
                <a:solidFill>
                  <a:srgbClr val="174697"/>
                </a:solidFill>
                <a:ea typeface="Times New Roman" panose="02020603050405020304" pitchFamily="18" charset="0"/>
              </a:rPr>
              <a:t>Die hessische Wirtschaft soll</a:t>
            </a:r>
          </a:p>
          <a:p>
            <a:pPr algn="l"/>
            <a:endParaRPr lang="de-DE" b="1" dirty="0" smtClean="0">
              <a:solidFill>
                <a:srgbClr val="174697"/>
              </a:solidFill>
              <a:ea typeface="Times New Roman" panose="02020603050405020304" pitchFamily="18" charset="0"/>
            </a:endParaRPr>
          </a:p>
          <a:p>
            <a:pPr algn="l"/>
            <a:r>
              <a:rPr lang="de-DE" sz="3600" b="1" dirty="0" smtClean="0">
                <a:solidFill>
                  <a:srgbClr val="174697"/>
                </a:solidFill>
                <a:ea typeface="Times New Roman" panose="02020603050405020304" pitchFamily="18" charset="0"/>
              </a:rPr>
              <a:t>wettbewerbsfähiger</a:t>
            </a:r>
            <a:endParaRPr lang="de-DE" sz="3600" dirty="0">
              <a:solidFill>
                <a:srgbClr val="174697"/>
              </a:solidFill>
              <a:ea typeface="Times New Roman" panose="02020603050405020304" pitchFamily="18" charset="0"/>
            </a:endParaRPr>
          </a:p>
          <a:p>
            <a:pPr algn="l"/>
            <a:r>
              <a:rPr lang="de-DE" sz="3600" b="1" dirty="0" smtClean="0">
                <a:solidFill>
                  <a:srgbClr val="174697"/>
                </a:solidFill>
                <a:ea typeface="Times New Roman" panose="02020603050405020304" pitchFamily="18" charset="0"/>
              </a:rPr>
              <a:t>intelligenter</a:t>
            </a:r>
            <a:r>
              <a:rPr lang="de-DE" sz="3600" dirty="0" smtClean="0">
                <a:solidFill>
                  <a:srgbClr val="174697"/>
                </a:solidFill>
                <a:ea typeface="Times New Roman" panose="02020603050405020304" pitchFamily="18" charset="0"/>
              </a:rPr>
              <a:t> </a:t>
            </a:r>
            <a:r>
              <a:rPr lang="de-DE" dirty="0" smtClean="0">
                <a:solidFill>
                  <a:srgbClr val="174697"/>
                </a:solidFill>
                <a:ea typeface="Times New Roman" panose="02020603050405020304" pitchFamily="18" charset="0"/>
              </a:rPr>
              <a:t>und</a:t>
            </a:r>
          </a:p>
          <a:p>
            <a:pPr algn="l"/>
            <a:r>
              <a:rPr lang="de-DE" sz="3600" b="1" dirty="0" smtClean="0">
                <a:solidFill>
                  <a:srgbClr val="174697"/>
                </a:solidFill>
                <a:ea typeface="Times New Roman" panose="02020603050405020304" pitchFamily="18" charset="0"/>
              </a:rPr>
              <a:t>grüner</a:t>
            </a:r>
            <a:r>
              <a:rPr lang="de-DE" dirty="0" smtClean="0">
                <a:solidFill>
                  <a:srgbClr val="174697"/>
                </a:solidFill>
                <a:ea typeface="Times New Roman" panose="02020603050405020304" pitchFamily="18" charset="0"/>
              </a:rPr>
              <a:t> </a:t>
            </a:r>
          </a:p>
          <a:p>
            <a:pPr algn="l"/>
            <a:endParaRPr lang="de-DE" dirty="0">
              <a:solidFill>
                <a:srgbClr val="174697"/>
              </a:solidFill>
              <a:ea typeface="Times New Roman" panose="02020603050405020304" pitchFamily="18" charset="0"/>
            </a:endParaRPr>
          </a:p>
          <a:p>
            <a:pPr algn="l"/>
            <a:r>
              <a:rPr lang="de-DE" dirty="0">
                <a:solidFill>
                  <a:srgbClr val="174697"/>
                </a:solidFill>
                <a:ea typeface="Times New Roman" panose="02020603050405020304" pitchFamily="18" charset="0"/>
              </a:rPr>
              <a:t>w</a:t>
            </a:r>
            <a:r>
              <a:rPr lang="de-DE" dirty="0" smtClean="0">
                <a:solidFill>
                  <a:srgbClr val="174697"/>
                </a:solidFill>
                <a:ea typeface="Times New Roman" panose="02020603050405020304" pitchFamily="18" charset="0"/>
              </a:rPr>
              <a:t>erden.</a:t>
            </a:r>
            <a:endParaRPr lang="de-DE" dirty="0">
              <a:solidFill>
                <a:srgbClr val="174697"/>
              </a:solidFill>
              <a:ea typeface="Times New Roman" panose="02020603050405020304" pitchFamily="18" charset="0"/>
            </a:endParaRPr>
          </a:p>
        </p:txBody>
      </p:sp>
    </p:spTree>
    <p:extLst>
      <p:ext uri="{BB962C8B-B14F-4D97-AF65-F5344CB8AC3E}">
        <p14:creationId xmlns:p14="http://schemas.microsoft.com/office/powerpoint/2010/main" val="316781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rgbClr val="3333CC"/>
              </a:solidFill>
              <a:effectLst/>
              <a:latin typeface="Arial" charset="0"/>
            </a:endParaRPr>
          </a:p>
        </p:txBody>
      </p:sp>
      <p:pic>
        <p:nvPicPr>
          <p:cNvPr id="14" name="Grafik 13"/>
          <p:cNvPicPr>
            <a:picLocks noChangeAspect="1"/>
          </p:cNvPicPr>
          <p:nvPr/>
        </p:nvPicPr>
        <p:blipFill>
          <a:blip r:embed="rId3"/>
          <a:stretch>
            <a:fillRect/>
          </a:stretch>
        </p:blipFill>
        <p:spPr>
          <a:xfrm>
            <a:off x="899592" y="1139501"/>
            <a:ext cx="869646" cy="887039"/>
          </a:xfrm>
          <a:prstGeom prst="rect">
            <a:avLst/>
          </a:prstGeom>
          <a:effectLst/>
        </p:spPr>
      </p:pic>
      <p:sp>
        <p:nvSpPr>
          <p:cNvPr id="15" name="Textfeld 14"/>
          <p:cNvSpPr txBox="1"/>
          <p:nvPr/>
        </p:nvSpPr>
        <p:spPr>
          <a:xfrm>
            <a:off x="2015716" y="1252757"/>
            <a:ext cx="5544616" cy="707886"/>
          </a:xfrm>
          <a:prstGeom prst="rect">
            <a:avLst/>
          </a:prstGeom>
          <a:noFill/>
        </p:spPr>
        <p:txBody>
          <a:bodyPr wrap="square" rtlCol="0">
            <a:spAutoFit/>
          </a:bodyPr>
          <a:lstStyle/>
          <a:p>
            <a:pPr algn="l"/>
            <a:r>
              <a:rPr lang="de-DE" sz="2000" dirty="0" smtClean="0">
                <a:solidFill>
                  <a:schemeClr val="bg1"/>
                </a:solidFill>
              </a:rPr>
              <a:t>Förderung von Forschungs- und</a:t>
            </a:r>
          </a:p>
          <a:p>
            <a:pPr algn="l"/>
            <a:r>
              <a:rPr lang="de-DE" sz="2000" dirty="0" smtClean="0">
                <a:solidFill>
                  <a:schemeClr val="bg1"/>
                </a:solidFill>
              </a:rPr>
              <a:t>Entwicklungsvorhaben in Unternehmen</a:t>
            </a:r>
            <a:endParaRPr lang="de-DE" sz="2000" dirty="0">
              <a:solidFill>
                <a:schemeClr val="bg1"/>
              </a:solidFill>
            </a:endParaRPr>
          </a:p>
        </p:txBody>
      </p:sp>
      <p:cxnSp>
        <p:nvCxnSpPr>
          <p:cNvPr id="16" name="Gerader Verbinder 15"/>
          <p:cNvCxnSpPr/>
          <p:nvPr/>
        </p:nvCxnSpPr>
        <p:spPr bwMode="auto">
          <a:xfrm>
            <a:off x="611560" y="2204864"/>
            <a:ext cx="7416824" cy="0"/>
          </a:xfrm>
          <a:prstGeom prst="line">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hteck 10"/>
          <p:cNvSpPr/>
          <p:nvPr/>
        </p:nvSpPr>
        <p:spPr>
          <a:xfrm>
            <a:off x="683568" y="2374998"/>
            <a:ext cx="7098338" cy="461665"/>
          </a:xfrm>
          <a:prstGeom prst="rect">
            <a:avLst/>
          </a:prstGeom>
        </p:spPr>
        <p:txBody>
          <a:bodyPr wrap="square">
            <a:spAutoFit/>
          </a:bodyPr>
          <a:lstStyle/>
          <a:p>
            <a:r>
              <a:rPr lang="de-DE" b="1" dirty="0" smtClean="0">
                <a:solidFill>
                  <a:schemeClr val="bg1"/>
                </a:solidFill>
                <a:ea typeface="Times New Roman" panose="02020603050405020304" pitchFamily="18" charset="0"/>
              </a:rPr>
              <a:t>Best Practice</a:t>
            </a:r>
          </a:p>
        </p:txBody>
      </p:sp>
      <p:pic>
        <p:nvPicPr>
          <p:cNvPr id="5" name="Grafik 4"/>
          <p:cNvPicPr>
            <a:picLocks noChangeAspect="1"/>
          </p:cNvPicPr>
          <p:nvPr/>
        </p:nvPicPr>
        <p:blipFill>
          <a:blip r:embed="rId4"/>
          <a:stretch>
            <a:fillRect/>
          </a:stretch>
        </p:blipFill>
        <p:spPr>
          <a:xfrm>
            <a:off x="1766824" y="3284984"/>
            <a:ext cx="5106295" cy="2681878"/>
          </a:xfrm>
          <a:prstGeom prst="rect">
            <a:avLst/>
          </a:prstGeom>
        </p:spPr>
      </p:pic>
      <p:pic>
        <p:nvPicPr>
          <p:cNvPr id="12" name="Grafi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2204864"/>
            <a:ext cx="1026052" cy="347814"/>
          </a:xfrm>
          <a:prstGeom prst="rect">
            <a:avLst/>
          </a:prstGeom>
        </p:spPr>
      </p:pic>
      <p:sp>
        <p:nvSpPr>
          <p:cNvPr id="6" name="Textfeld 5"/>
          <p:cNvSpPr txBox="1"/>
          <p:nvPr/>
        </p:nvSpPr>
        <p:spPr>
          <a:xfrm>
            <a:off x="683569" y="2844497"/>
            <a:ext cx="7098337" cy="276999"/>
          </a:xfrm>
          <a:prstGeom prst="rect">
            <a:avLst/>
          </a:prstGeom>
          <a:noFill/>
        </p:spPr>
        <p:txBody>
          <a:bodyPr wrap="square" rtlCol="0">
            <a:spAutoFit/>
          </a:bodyPr>
          <a:lstStyle/>
          <a:p>
            <a:r>
              <a:rPr lang="de-DE" sz="1200" dirty="0" smtClean="0">
                <a:solidFill>
                  <a:schemeClr val="bg1"/>
                </a:solidFill>
              </a:rPr>
              <a:t>Hersteller von Stickstoffanlagen – Produktion von grünem hochreinen Stickstoff</a:t>
            </a:r>
            <a:endParaRPr lang="de-DE" sz="1200" dirty="0">
              <a:solidFill>
                <a:schemeClr val="bg1"/>
              </a:solidFill>
            </a:endParaRPr>
          </a:p>
        </p:txBody>
      </p:sp>
    </p:spTree>
    <p:extLst>
      <p:ext uri="{BB962C8B-B14F-4D97-AF65-F5344CB8AC3E}">
        <p14:creationId xmlns:p14="http://schemas.microsoft.com/office/powerpoint/2010/main" val="2356659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8831" y="98072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rgbClr val="3333CC"/>
              </a:solidFill>
              <a:effectLst/>
              <a:latin typeface="Arial" charset="0"/>
            </a:endParaRPr>
          </a:p>
        </p:txBody>
      </p:sp>
      <p:pic>
        <p:nvPicPr>
          <p:cNvPr id="14" name="Grafik 13"/>
          <p:cNvPicPr>
            <a:picLocks noChangeAspect="1"/>
          </p:cNvPicPr>
          <p:nvPr/>
        </p:nvPicPr>
        <p:blipFill>
          <a:blip r:embed="rId3"/>
          <a:stretch>
            <a:fillRect/>
          </a:stretch>
        </p:blipFill>
        <p:spPr>
          <a:xfrm>
            <a:off x="899592" y="1139501"/>
            <a:ext cx="869646" cy="887039"/>
          </a:xfrm>
          <a:prstGeom prst="rect">
            <a:avLst/>
          </a:prstGeom>
          <a:effectLst/>
        </p:spPr>
      </p:pic>
      <p:sp>
        <p:nvSpPr>
          <p:cNvPr id="15" name="Textfeld 14"/>
          <p:cNvSpPr txBox="1"/>
          <p:nvPr/>
        </p:nvSpPr>
        <p:spPr>
          <a:xfrm>
            <a:off x="2015716" y="1252757"/>
            <a:ext cx="5544616" cy="707886"/>
          </a:xfrm>
          <a:prstGeom prst="rect">
            <a:avLst/>
          </a:prstGeom>
          <a:noFill/>
        </p:spPr>
        <p:txBody>
          <a:bodyPr wrap="square" rtlCol="0">
            <a:spAutoFit/>
          </a:bodyPr>
          <a:lstStyle/>
          <a:p>
            <a:pPr algn="l"/>
            <a:r>
              <a:rPr lang="de-DE" sz="2000" dirty="0" smtClean="0">
                <a:solidFill>
                  <a:schemeClr val="bg1"/>
                </a:solidFill>
              </a:rPr>
              <a:t>Förderung von Forschungs- und</a:t>
            </a:r>
          </a:p>
          <a:p>
            <a:pPr algn="l"/>
            <a:r>
              <a:rPr lang="de-DE" sz="2000" dirty="0" smtClean="0">
                <a:solidFill>
                  <a:schemeClr val="bg1"/>
                </a:solidFill>
              </a:rPr>
              <a:t>Entwicklungsvorhaben in Unternehmen</a:t>
            </a:r>
            <a:endParaRPr lang="de-DE" sz="2000" dirty="0">
              <a:solidFill>
                <a:schemeClr val="bg1"/>
              </a:solidFill>
            </a:endParaRPr>
          </a:p>
        </p:txBody>
      </p:sp>
      <p:cxnSp>
        <p:nvCxnSpPr>
          <p:cNvPr id="16" name="Gerader Verbinder 15"/>
          <p:cNvCxnSpPr/>
          <p:nvPr/>
        </p:nvCxnSpPr>
        <p:spPr bwMode="auto">
          <a:xfrm>
            <a:off x="611560" y="2204864"/>
            <a:ext cx="7416824" cy="0"/>
          </a:xfrm>
          <a:prstGeom prst="line">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0192" y="2204380"/>
            <a:ext cx="1026052" cy="347814"/>
          </a:xfrm>
          <a:prstGeom prst="rect">
            <a:avLst/>
          </a:prstGeom>
        </p:spPr>
      </p:pic>
      <p:sp>
        <p:nvSpPr>
          <p:cNvPr id="17" name="Rechteck 16"/>
          <p:cNvSpPr/>
          <p:nvPr/>
        </p:nvSpPr>
        <p:spPr>
          <a:xfrm>
            <a:off x="1403648" y="3356992"/>
            <a:ext cx="5832648" cy="2123658"/>
          </a:xfrm>
          <a:prstGeom prst="rect">
            <a:avLst/>
          </a:prstGeom>
        </p:spPr>
        <p:txBody>
          <a:bodyPr wrap="square">
            <a:spAutoFit/>
          </a:bodyPr>
          <a:lstStyle/>
          <a:p>
            <a:pPr marL="285750" indent="-285750" algn="l">
              <a:buFont typeface="Wingdings" panose="05000000000000000000" pitchFamily="2" charset="2"/>
              <a:buChar char="§"/>
            </a:pPr>
            <a:r>
              <a:rPr lang="de-DE" sz="1200" dirty="0" smtClean="0">
                <a:solidFill>
                  <a:schemeClr val="bg1"/>
                </a:solidFill>
                <a:ea typeface="Times New Roman" panose="02020603050405020304" pitchFamily="18" charset="0"/>
              </a:rPr>
              <a:t>Mobile Stickstoffgeneratoren für die Produktion von hochreinem Stickstoff</a:t>
            </a:r>
          </a:p>
          <a:p>
            <a:pPr marL="742950" lvl="1" indent="-285750" algn="l">
              <a:buFont typeface="Wingdings" panose="05000000000000000000" pitchFamily="2" charset="2"/>
              <a:buChar char="§"/>
            </a:pPr>
            <a:r>
              <a:rPr lang="de-DE" sz="1200" dirty="0" smtClean="0">
                <a:solidFill>
                  <a:schemeClr val="bg1"/>
                </a:solidFill>
                <a:ea typeface="Times New Roman" panose="02020603050405020304" pitchFamily="18" charset="0"/>
              </a:rPr>
              <a:t>Transportwege entfallen </a:t>
            </a:r>
            <a:r>
              <a:rPr lang="de-DE" sz="1200" dirty="0" smtClean="0">
                <a:solidFill>
                  <a:schemeClr val="bg1"/>
                </a:solidFill>
                <a:ea typeface="Times New Roman" panose="02020603050405020304" pitchFamily="18" charset="0"/>
                <a:sym typeface="Wingdings" panose="05000000000000000000" pitchFamily="2" charset="2"/>
              </a:rPr>
              <a:t> CO</a:t>
            </a:r>
            <a:r>
              <a:rPr lang="de-DE" sz="1200" baseline="-25000" dirty="0" smtClean="0">
                <a:solidFill>
                  <a:schemeClr val="bg1"/>
                </a:solidFill>
                <a:ea typeface="Times New Roman" panose="02020603050405020304" pitchFamily="18" charset="0"/>
                <a:sym typeface="Wingdings" panose="05000000000000000000" pitchFamily="2" charset="2"/>
              </a:rPr>
              <a:t>2</a:t>
            </a:r>
            <a:r>
              <a:rPr lang="de-DE" sz="1200" dirty="0" smtClean="0">
                <a:solidFill>
                  <a:schemeClr val="bg1"/>
                </a:solidFill>
                <a:ea typeface="Times New Roman" panose="02020603050405020304" pitchFamily="18" charset="0"/>
                <a:sym typeface="Wingdings" panose="05000000000000000000" pitchFamily="2" charset="2"/>
              </a:rPr>
              <a:t>-Reduktion.</a:t>
            </a:r>
          </a:p>
          <a:p>
            <a:pPr marL="742950" lvl="1" indent="-285750" algn="l">
              <a:buFont typeface="Wingdings" panose="05000000000000000000" pitchFamily="2" charset="2"/>
              <a:buChar char="§"/>
            </a:pPr>
            <a:r>
              <a:rPr lang="de-DE" sz="1200" dirty="0" smtClean="0">
                <a:solidFill>
                  <a:schemeClr val="bg1"/>
                </a:solidFill>
                <a:ea typeface="Times New Roman" panose="02020603050405020304" pitchFamily="18" charset="0"/>
                <a:sym typeface="Wingdings" panose="05000000000000000000" pitchFamily="2" charset="2"/>
              </a:rPr>
              <a:t>Liefer-, Transport- und Lagerhaltungskosten entfallen  Kostenreduktion</a:t>
            </a:r>
            <a:endParaRPr lang="de-DE" sz="1200" dirty="0" smtClean="0">
              <a:solidFill>
                <a:schemeClr val="bg1"/>
              </a:solidFill>
              <a:ea typeface="Times New Roman" panose="02020603050405020304" pitchFamily="18" charset="0"/>
            </a:endParaRPr>
          </a:p>
          <a:p>
            <a:pPr marL="285750" indent="-285750" algn="l">
              <a:buFont typeface="Wingdings" panose="05000000000000000000" pitchFamily="2" charset="2"/>
              <a:buChar char="§"/>
            </a:pPr>
            <a:endParaRPr lang="de-DE" sz="1200" dirty="0">
              <a:solidFill>
                <a:schemeClr val="bg1"/>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chemeClr val="bg1"/>
                </a:solidFill>
                <a:ea typeface="Times New Roman" panose="02020603050405020304" pitchFamily="18" charset="0"/>
              </a:rPr>
              <a:t>Kann mit regenerativen Energien betrieben werden.</a:t>
            </a:r>
          </a:p>
          <a:p>
            <a:pPr algn="l"/>
            <a:endParaRPr lang="de-DE" sz="1200" dirty="0" smtClean="0">
              <a:solidFill>
                <a:schemeClr val="bg1"/>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chemeClr val="bg1"/>
                </a:solidFill>
                <a:ea typeface="Times New Roman" panose="02020603050405020304" pitchFamily="18" charset="0"/>
              </a:rPr>
              <a:t>Dank intelligenter Vernetzung kann die Anlage flexibel programmiert werden und hocheffizient an 365 Tagen im Jahr auf Vorrat hochreinen </a:t>
            </a:r>
            <a:r>
              <a:rPr lang="de-DE" sz="1200" smtClean="0">
                <a:solidFill>
                  <a:schemeClr val="bg1"/>
                </a:solidFill>
                <a:ea typeface="Times New Roman" panose="02020603050405020304" pitchFamily="18" charset="0"/>
              </a:rPr>
              <a:t>Stickstoff nachhaltig produzieren </a:t>
            </a:r>
            <a:r>
              <a:rPr lang="de-DE" sz="1200" dirty="0" smtClean="0">
                <a:solidFill>
                  <a:schemeClr val="bg1"/>
                </a:solidFill>
                <a:ea typeface="Times New Roman" panose="02020603050405020304" pitchFamily="18" charset="0"/>
              </a:rPr>
              <a:t>und speichern.</a:t>
            </a:r>
          </a:p>
          <a:p>
            <a:pPr marL="285750" indent="-285750" algn="l">
              <a:buFont typeface="Wingdings" panose="05000000000000000000" pitchFamily="2" charset="2"/>
              <a:buChar char="§"/>
            </a:pPr>
            <a:endParaRPr lang="de-DE" sz="1200" dirty="0">
              <a:solidFill>
                <a:schemeClr val="bg1"/>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chemeClr val="bg1"/>
                </a:solidFill>
                <a:ea typeface="Times New Roman" panose="02020603050405020304" pitchFamily="18" charset="0"/>
              </a:rPr>
              <a:t>Fördersumme: 137.170 Euro</a:t>
            </a:r>
            <a:endParaRPr lang="de-DE" sz="1200" dirty="0">
              <a:solidFill>
                <a:schemeClr val="bg1"/>
              </a:solidFill>
              <a:ea typeface="Times New Roman" panose="02020603050405020304" pitchFamily="18" charset="0"/>
            </a:endParaRPr>
          </a:p>
        </p:txBody>
      </p:sp>
      <p:sp>
        <p:nvSpPr>
          <p:cNvPr id="13" name="Rechteck 12"/>
          <p:cNvSpPr/>
          <p:nvPr/>
        </p:nvSpPr>
        <p:spPr>
          <a:xfrm>
            <a:off x="683568" y="2374998"/>
            <a:ext cx="7098338" cy="461665"/>
          </a:xfrm>
          <a:prstGeom prst="rect">
            <a:avLst/>
          </a:prstGeom>
        </p:spPr>
        <p:txBody>
          <a:bodyPr wrap="square">
            <a:spAutoFit/>
          </a:bodyPr>
          <a:lstStyle/>
          <a:p>
            <a:r>
              <a:rPr lang="de-DE" b="1" dirty="0" smtClean="0">
                <a:solidFill>
                  <a:schemeClr val="bg1"/>
                </a:solidFill>
                <a:ea typeface="Times New Roman" panose="02020603050405020304" pitchFamily="18" charset="0"/>
              </a:rPr>
              <a:t>Best Practice</a:t>
            </a:r>
          </a:p>
        </p:txBody>
      </p:sp>
      <p:sp>
        <p:nvSpPr>
          <p:cNvPr id="18" name="Textfeld 17"/>
          <p:cNvSpPr txBox="1"/>
          <p:nvPr/>
        </p:nvSpPr>
        <p:spPr>
          <a:xfrm>
            <a:off x="683569" y="2844497"/>
            <a:ext cx="7098337" cy="276999"/>
          </a:xfrm>
          <a:prstGeom prst="rect">
            <a:avLst/>
          </a:prstGeom>
          <a:noFill/>
        </p:spPr>
        <p:txBody>
          <a:bodyPr wrap="square" rtlCol="0">
            <a:spAutoFit/>
          </a:bodyPr>
          <a:lstStyle/>
          <a:p>
            <a:r>
              <a:rPr lang="de-DE" sz="1200" dirty="0" smtClean="0">
                <a:solidFill>
                  <a:schemeClr val="bg1"/>
                </a:solidFill>
              </a:rPr>
              <a:t>Hersteller von Stickstoffanlagen – Produktion von grünem hochreinen Stickstoff</a:t>
            </a:r>
            <a:endParaRPr lang="de-DE" sz="1200" dirty="0">
              <a:solidFill>
                <a:schemeClr val="bg1"/>
              </a:solidFill>
            </a:endParaRPr>
          </a:p>
        </p:txBody>
      </p:sp>
    </p:spTree>
    <p:extLst>
      <p:ext uri="{BB962C8B-B14F-4D97-AF65-F5344CB8AC3E}">
        <p14:creationId xmlns:p14="http://schemas.microsoft.com/office/powerpoint/2010/main" val="11417914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rgbClr val="3333CC"/>
              </a:solidFill>
              <a:effectLst/>
              <a:latin typeface="Arial" charset="0"/>
            </a:endParaRPr>
          </a:p>
        </p:txBody>
      </p:sp>
      <p:pic>
        <p:nvPicPr>
          <p:cNvPr id="22" name="Grafik 21"/>
          <p:cNvPicPr>
            <a:picLocks noChangeAspect="1"/>
          </p:cNvPicPr>
          <p:nvPr/>
        </p:nvPicPr>
        <p:blipFill>
          <a:blip r:embed="rId2"/>
          <a:stretch>
            <a:fillRect/>
          </a:stretch>
        </p:blipFill>
        <p:spPr>
          <a:xfrm>
            <a:off x="899592" y="1139501"/>
            <a:ext cx="869646" cy="887039"/>
          </a:xfrm>
          <a:prstGeom prst="rect">
            <a:avLst/>
          </a:prstGeom>
          <a:effectLst/>
        </p:spPr>
      </p:pic>
      <p:cxnSp>
        <p:nvCxnSpPr>
          <p:cNvPr id="24" name="Gerader Verbinder 23"/>
          <p:cNvCxnSpPr/>
          <p:nvPr/>
        </p:nvCxnSpPr>
        <p:spPr bwMode="auto">
          <a:xfrm>
            <a:off x="611560" y="2204864"/>
            <a:ext cx="7416824" cy="0"/>
          </a:xfrm>
          <a:prstGeom prst="line">
            <a:avLst/>
          </a:prstGeom>
          <a:solidFill>
            <a:schemeClr val="bg1"/>
          </a:solidFill>
          <a:ln w="254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10" name="Rechteck 9"/>
          <p:cNvSpPr/>
          <p:nvPr/>
        </p:nvSpPr>
        <p:spPr>
          <a:xfrm>
            <a:off x="1403648" y="3311113"/>
            <a:ext cx="5832648" cy="2062103"/>
          </a:xfrm>
          <a:prstGeom prst="rect">
            <a:avLst/>
          </a:prstGeom>
          <a:effectLst/>
        </p:spPr>
        <p:txBody>
          <a:bodyPr wrap="square">
            <a:spAutoFit/>
          </a:bodyPr>
          <a:lstStyle/>
          <a:p>
            <a:pPr marL="285750" indent="-285750" algn="l">
              <a:buFont typeface="Wingdings" panose="05000000000000000000" pitchFamily="2" charset="2"/>
              <a:buChar char="§"/>
            </a:pPr>
            <a:r>
              <a:rPr lang="de-DE" sz="1600" b="1" dirty="0" err="1" smtClean="0">
                <a:solidFill>
                  <a:schemeClr val="bg1"/>
                </a:solidFill>
                <a:ea typeface="Times New Roman" panose="02020603050405020304" pitchFamily="18" charset="0"/>
              </a:rPr>
              <a:t>WIBank</a:t>
            </a:r>
            <a:r>
              <a:rPr lang="de-DE" sz="1600" dirty="0" smtClean="0">
                <a:solidFill>
                  <a:schemeClr val="bg1"/>
                </a:solidFill>
                <a:ea typeface="Times New Roman" panose="02020603050405020304" pitchFamily="18" charset="0"/>
              </a:rPr>
              <a:t>-Förderportal: </a:t>
            </a:r>
            <a:r>
              <a:rPr lang="de-DE" sz="1600" dirty="0" smtClean="0">
                <a:solidFill>
                  <a:schemeClr val="bg1"/>
                </a:solidFill>
                <a:ea typeface="Times New Roman" panose="02020603050405020304" pitchFamily="18" charset="0"/>
                <a:hlinkClick r:id="rId4"/>
              </a:rPr>
              <a:t>https://foerderportal.wibank.de4</a:t>
            </a:r>
            <a:endParaRPr lang="de-DE" sz="1600" dirty="0" smtClean="0">
              <a:solidFill>
                <a:schemeClr val="bg1"/>
              </a:solidFill>
              <a:ea typeface="Times New Roman" panose="02020603050405020304" pitchFamily="18" charset="0"/>
            </a:endParaRPr>
          </a:p>
          <a:p>
            <a:pPr algn="l"/>
            <a:endParaRPr lang="de-DE" sz="1600" dirty="0">
              <a:solidFill>
                <a:schemeClr val="bg1"/>
              </a:solidFill>
              <a:ea typeface="Times New Roman" panose="02020603050405020304" pitchFamily="18" charset="0"/>
            </a:endParaRPr>
          </a:p>
          <a:p>
            <a:pPr marL="285750" indent="-285750" algn="l">
              <a:buFont typeface="Wingdings" panose="05000000000000000000" pitchFamily="2" charset="2"/>
              <a:buChar char="§"/>
            </a:pPr>
            <a:r>
              <a:rPr lang="de-DE" sz="1600" b="1" dirty="0">
                <a:solidFill>
                  <a:schemeClr val="bg1"/>
                </a:solidFill>
                <a:ea typeface="Times New Roman" panose="02020603050405020304" pitchFamily="18" charset="0"/>
              </a:rPr>
              <a:t>Technologieland Hessen</a:t>
            </a:r>
            <a:r>
              <a:rPr lang="de-DE" sz="1600" dirty="0">
                <a:solidFill>
                  <a:schemeClr val="bg1"/>
                </a:solidFill>
                <a:ea typeface="Times New Roman" panose="02020603050405020304" pitchFamily="18" charset="0"/>
              </a:rPr>
              <a:t>: </a:t>
            </a:r>
            <a:r>
              <a:rPr lang="de-DE" sz="1600" dirty="0">
                <a:solidFill>
                  <a:schemeClr val="bg1"/>
                </a:solidFill>
                <a:ea typeface="Times New Roman" panose="02020603050405020304" pitchFamily="18" charset="0"/>
                <a:hlinkClick r:id="rId5"/>
              </a:rPr>
              <a:t>https://</a:t>
            </a:r>
            <a:r>
              <a:rPr lang="de-DE" sz="1600" dirty="0" smtClean="0">
                <a:solidFill>
                  <a:schemeClr val="bg1"/>
                </a:solidFill>
                <a:ea typeface="Times New Roman" panose="02020603050405020304" pitchFamily="18" charset="0"/>
                <a:hlinkClick r:id="rId5"/>
              </a:rPr>
              <a:t>www.technologieland-hessen.de/fue-foerderung</a:t>
            </a:r>
            <a:endParaRPr lang="de-DE" sz="1600" dirty="0" smtClean="0">
              <a:solidFill>
                <a:schemeClr val="bg1"/>
              </a:solidFill>
              <a:ea typeface="Times New Roman" panose="02020603050405020304" pitchFamily="18" charset="0"/>
            </a:endParaRPr>
          </a:p>
          <a:p>
            <a:pPr marL="285750" indent="-285750" algn="l">
              <a:buFont typeface="Wingdings" panose="05000000000000000000" pitchFamily="2" charset="2"/>
              <a:buChar char="§"/>
            </a:pPr>
            <a:endParaRPr lang="de-DE" sz="1600" dirty="0">
              <a:solidFill>
                <a:schemeClr val="bg1"/>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chemeClr val="bg1"/>
                </a:solidFill>
                <a:ea typeface="Times New Roman" panose="02020603050405020304" pitchFamily="18" charset="0"/>
              </a:rPr>
              <a:t>Beratung der </a:t>
            </a:r>
            <a:r>
              <a:rPr lang="de-DE" sz="1600" b="1" dirty="0" smtClean="0">
                <a:solidFill>
                  <a:schemeClr val="bg1"/>
                </a:solidFill>
                <a:ea typeface="Times New Roman" panose="02020603050405020304" pitchFamily="18" charset="0"/>
              </a:rPr>
              <a:t>HA </a:t>
            </a:r>
            <a:r>
              <a:rPr lang="de-DE" sz="1600" b="1" dirty="0">
                <a:solidFill>
                  <a:schemeClr val="bg1"/>
                </a:solidFill>
                <a:ea typeface="Times New Roman" panose="02020603050405020304" pitchFamily="18" charset="0"/>
              </a:rPr>
              <a:t>Hessen </a:t>
            </a:r>
            <a:r>
              <a:rPr lang="de-DE" sz="1600" b="1" dirty="0" smtClean="0">
                <a:solidFill>
                  <a:schemeClr val="bg1"/>
                </a:solidFill>
                <a:ea typeface="Times New Roman" panose="02020603050405020304" pitchFamily="18" charset="0"/>
              </a:rPr>
              <a:t>Agentur (Innovationsförderung Hessen)</a:t>
            </a:r>
            <a:r>
              <a:rPr lang="de-DE" sz="1600" dirty="0" smtClean="0">
                <a:solidFill>
                  <a:schemeClr val="bg1"/>
                </a:solidFill>
                <a:ea typeface="Times New Roman" panose="02020603050405020304" pitchFamily="18" charset="0"/>
              </a:rPr>
              <a:t>: </a:t>
            </a:r>
            <a:r>
              <a:rPr lang="de-DE" sz="1600" dirty="0">
                <a:solidFill>
                  <a:schemeClr val="bg1"/>
                </a:solidFill>
                <a:ea typeface="Times New Roman" panose="02020603050405020304" pitchFamily="18" charset="0"/>
                <a:hlinkClick r:id="rId6"/>
              </a:rPr>
              <a:t>https://</a:t>
            </a:r>
            <a:r>
              <a:rPr lang="de-DE" sz="1600" dirty="0" smtClean="0">
                <a:solidFill>
                  <a:schemeClr val="bg1"/>
                </a:solidFill>
                <a:ea typeface="Times New Roman" panose="02020603050405020304" pitchFamily="18" charset="0"/>
                <a:hlinkClick r:id="rId6"/>
              </a:rPr>
              <a:t>www.innovationsfoerderung-hessen.de/fue-vorhaben-in-unternehmen</a:t>
            </a:r>
            <a:endParaRPr lang="de-DE" sz="1600" dirty="0" smtClean="0">
              <a:solidFill>
                <a:schemeClr val="bg1"/>
              </a:solidFill>
              <a:ea typeface="Times New Roman" panose="02020603050405020304" pitchFamily="18" charset="0"/>
            </a:endParaRPr>
          </a:p>
        </p:txBody>
      </p:sp>
      <p:pic>
        <p:nvPicPr>
          <p:cNvPr id="25" name="Grafik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52175">
            <a:off x="5694266" y="5015253"/>
            <a:ext cx="1768026" cy="965047"/>
          </a:xfrm>
          <a:prstGeom prst="rect">
            <a:avLst/>
          </a:prstGeom>
        </p:spPr>
      </p:pic>
      <p:sp>
        <p:nvSpPr>
          <p:cNvPr id="11" name="Rechteck 10"/>
          <p:cNvSpPr/>
          <p:nvPr/>
        </p:nvSpPr>
        <p:spPr>
          <a:xfrm>
            <a:off x="1331640" y="2636912"/>
            <a:ext cx="5832648" cy="461665"/>
          </a:xfrm>
          <a:prstGeom prst="rect">
            <a:avLst/>
          </a:prstGeom>
        </p:spPr>
        <p:txBody>
          <a:bodyPr wrap="square">
            <a:spAutoFit/>
          </a:bodyPr>
          <a:lstStyle/>
          <a:p>
            <a:r>
              <a:rPr lang="de-DE" b="1" dirty="0" smtClean="0">
                <a:solidFill>
                  <a:schemeClr val="bg1"/>
                </a:solidFill>
                <a:ea typeface="Times New Roman" panose="02020603050405020304" pitchFamily="18" charset="0"/>
              </a:rPr>
              <a:t>Weiterführende Informationen</a:t>
            </a:r>
          </a:p>
        </p:txBody>
      </p:sp>
      <p:sp>
        <p:nvSpPr>
          <p:cNvPr id="12" name="Textfeld 11"/>
          <p:cNvSpPr txBox="1"/>
          <p:nvPr/>
        </p:nvSpPr>
        <p:spPr>
          <a:xfrm>
            <a:off x="2015716" y="1252757"/>
            <a:ext cx="5544616" cy="707886"/>
          </a:xfrm>
          <a:prstGeom prst="rect">
            <a:avLst/>
          </a:prstGeom>
          <a:noFill/>
        </p:spPr>
        <p:txBody>
          <a:bodyPr wrap="square" rtlCol="0">
            <a:spAutoFit/>
          </a:bodyPr>
          <a:lstStyle/>
          <a:p>
            <a:pPr algn="l"/>
            <a:r>
              <a:rPr lang="de-DE" sz="2000" dirty="0" smtClean="0">
                <a:solidFill>
                  <a:schemeClr val="bg1"/>
                </a:solidFill>
              </a:rPr>
              <a:t>Förderung von Forschungs- und</a:t>
            </a:r>
          </a:p>
          <a:p>
            <a:pPr algn="l"/>
            <a:r>
              <a:rPr lang="de-DE" sz="2000" dirty="0" smtClean="0">
                <a:solidFill>
                  <a:schemeClr val="bg1"/>
                </a:solidFill>
              </a:rPr>
              <a:t>Entwicklungsvorhaben in Unternehmen</a:t>
            </a:r>
            <a:endParaRPr lang="de-DE" sz="2000" dirty="0">
              <a:solidFill>
                <a:schemeClr val="bg1"/>
              </a:solidFill>
            </a:endParaRPr>
          </a:p>
        </p:txBody>
      </p:sp>
    </p:spTree>
    <p:extLst>
      <p:ext uri="{BB962C8B-B14F-4D97-AF65-F5344CB8AC3E}">
        <p14:creationId xmlns:p14="http://schemas.microsoft.com/office/powerpoint/2010/main" val="23350441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FFFFFF"/>
          </a:solidFill>
          <a:ln w="9525" cap="flat" cmpd="sng" algn="ctr">
            <a:solidFill>
              <a:srgbClr val="1F201E"/>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9" name="Grafik 8">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192" y="4898334"/>
            <a:ext cx="1249103" cy="1163228"/>
          </a:xfrm>
          <a:prstGeom prst="rect">
            <a:avLst/>
          </a:prstGeom>
        </p:spPr>
      </p:pic>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3007" y="1982379"/>
            <a:ext cx="1439459" cy="1330821"/>
          </a:xfrm>
          <a:prstGeom prst="rect">
            <a:avLst/>
          </a:prstGeom>
        </p:spPr>
      </p:pic>
      <p:sp>
        <p:nvSpPr>
          <p:cNvPr id="10" name="Textfeld 9"/>
          <p:cNvSpPr txBox="1"/>
          <p:nvPr/>
        </p:nvSpPr>
        <p:spPr>
          <a:xfrm>
            <a:off x="788835" y="3709481"/>
            <a:ext cx="6984776" cy="1015663"/>
          </a:xfrm>
          <a:prstGeom prst="rect">
            <a:avLst/>
          </a:prstGeom>
          <a:noFill/>
        </p:spPr>
        <p:txBody>
          <a:bodyPr wrap="square" rtlCol="0">
            <a:spAutoFit/>
          </a:bodyPr>
          <a:lstStyle/>
          <a:p>
            <a:r>
              <a:rPr lang="de-DE" sz="3600" dirty="0" smtClean="0">
                <a:solidFill>
                  <a:srgbClr val="6ABC30"/>
                </a:solidFill>
              </a:rPr>
              <a:t>PIUS</a:t>
            </a:r>
            <a:r>
              <a:rPr lang="de-DE" sz="3600" dirty="0" smtClean="0">
                <a:solidFill>
                  <a:srgbClr val="1F201D"/>
                </a:solidFill>
              </a:rPr>
              <a:t>-</a:t>
            </a:r>
            <a:r>
              <a:rPr lang="de-DE" sz="3600" dirty="0" err="1" smtClean="0">
                <a:solidFill>
                  <a:srgbClr val="1F201D"/>
                </a:solidFill>
              </a:rPr>
              <a:t>Invest</a:t>
            </a:r>
            <a:endParaRPr lang="de-DE" sz="3600" dirty="0" smtClean="0">
              <a:solidFill>
                <a:srgbClr val="1F201D"/>
              </a:solidFill>
            </a:endParaRPr>
          </a:p>
          <a:p>
            <a:r>
              <a:rPr lang="de-DE" dirty="0" smtClean="0">
                <a:solidFill>
                  <a:srgbClr val="1F201D"/>
                </a:solidFill>
              </a:rPr>
              <a:t>Produktionsintegrierter Umweltschutz</a:t>
            </a:r>
            <a:endParaRPr lang="de-DE" dirty="0">
              <a:solidFill>
                <a:srgbClr val="1F201D"/>
              </a:solidFill>
            </a:endParaRPr>
          </a:p>
        </p:txBody>
      </p:sp>
    </p:spTree>
    <p:extLst>
      <p:ext uri="{BB962C8B-B14F-4D97-AF65-F5344CB8AC3E}">
        <p14:creationId xmlns:p14="http://schemas.microsoft.com/office/powerpoint/2010/main" val="3842174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FFFFFF"/>
          </a:solidFill>
          <a:ln w="9525" cap="flat" cmpd="sng" algn="ctr">
            <a:solidFill>
              <a:srgbClr val="1F201E"/>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9060" y="5441093"/>
            <a:ext cx="1249103" cy="1163228"/>
          </a:xfrm>
          <a:prstGeom prst="rect">
            <a:avLst/>
          </a:prstGeom>
        </p:spPr>
      </p:pic>
      <p:pic>
        <p:nvPicPr>
          <p:cNvPr id="12" name="Grafik 11"/>
          <p:cNvPicPr>
            <a:picLocks noChangeAspect="1"/>
          </p:cNvPicPr>
          <p:nvPr/>
        </p:nvPicPr>
        <p:blipFill>
          <a:blip r:embed="rId4"/>
          <a:stretch>
            <a:fillRect/>
          </a:stretch>
        </p:blipFill>
        <p:spPr>
          <a:xfrm>
            <a:off x="827584" y="1124744"/>
            <a:ext cx="897349" cy="864096"/>
          </a:xfrm>
          <a:prstGeom prst="rect">
            <a:avLst/>
          </a:prstGeom>
          <a:effectLst/>
        </p:spPr>
      </p:pic>
      <p:sp>
        <p:nvSpPr>
          <p:cNvPr id="10" name="Rechteck 9"/>
          <p:cNvSpPr/>
          <p:nvPr/>
        </p:nvSpPr>
        <p:spPr>
          <a:xfrm>
            <a:off x="1316413" y="2780928"/>
            <a:ext cx="5832648" cy="2554545"/>
          </a:xfrm>
          <a:prstGeom prst="rect">
            <a:avLst/>
          </a:prstGeom>
          <a:effectLst/>
        </p:spPr>
        <p:txBody>
          <a:bodyPr wrap="square">
            <a:spAutoFit/>
          </a:bodyPr>
          <a:lstStyle/>
          <a:p>
            <a:r>
              <a:rPr lang="de-DE" b="1" dirty="0" smtClean="0">
                <a:solidFill>
                  <a:srgbClr val="1F201D"/>
                </a:solidFill>
                <a:ea typeface="Times New Roman" panose="02020603050405020304" pitchFamily="18" charset="0"/>
              </a:rPr>
              <a:t>Ziele</a:t>
            </a:r>
          </a:p>
          <a:p>
            <a:pPr algn="l"/>
            <a:endParaRPr lang="de-DE" dirty="0" smtClean="0">
              <a:solidFill>
                <a:srgbClr val="1F201D"/>
              </a:solidFill>
              <a:ea typeface="Times New Roman" panose="02020603050405020304" pitchFamily="18" charset="0"/>
            </a:endParaRPr>
          </a:p>
          <a:p>
            <a:pPr marL="285750" indent="-285750" algn="l">
              <a:buFont typeface="Wingdings" panose="05000000000000000000" pitchFamily="2" charset="2"/>
              <a:buChar char="§"/>
            </a:pPr>
            <a:r>
              <a:rPr lang="de-DE" sz="1600" dirty="0">
                <a:solidFill>
                  <a:srgbClr val="1F201D"/>
                </a:solidFill>
              </a:rPr>
              <a:t>Verringerung des Energie- und </a:t>
            </a:r>
            <a:r>
              <a:rPr lang="de-DE" sz="1600" dirty="0" smtClean="0">
                <a:solidFill>
                  <a:srgbClr val="1F201D"/>
                </a:solidFill>
              </a:rPr>
              <a:t>Rohstoffeinsatzes</a:t>
            </a:r>
          </a:p>
          <a:p>
            <a:pPr algn="l"/>
            <a:endParaRPr lang="de-DE" sz="1600" dirty="0">
              <a:solidFill>
                <a:srgbClr val="1F201D"/>
              </a:solidFill>
            </a:endParaRPr>
          </a:p>
          <a:p>
            <a:pPr marL="285750" indent="-285750" algn="l">
              <a:buFont typeface="Wingdings" panose="05000000000000000000" pitchFamily="2" charset="2"/>
              <a:buChar char="§"/>
            </a:pPr>
            <a:r>
              <a:rPr lang="de-DE" sz="1600" dirty="0">
                <a:solidFill>
                  <a:srgbClr val="1F201D"/>
                </a:solidFill>
              </a:rPr>
              <a:t>Reduzierung der </a:t>
            </a:r>
            <a:r>
              <a:rPr lang="de-DE" sz="1600" dirty="0" smtClean="0">
                <a:solidFill>
                  <a:srgbClr val="1F201D"/>
                </a:solidFill>
              </a:rPr>
              <a:t>Schadstoffemission</a:t>
            </a:r>
          </a:p>
          <a:p>
            <a:pPr algn="l"/>
            <a:endParaRPr lang="de-DE" sz="1600" dirty="0">
              <a:solidFill>
                <a:srgbClr val="1F201D"/>
              </a:solidFill>
            </a:endParaRPr>
          </a:p>
          <a:p>
            <a:pPr marL="285750" indent="-285750" algn="l">
              <a:buFont typeface="Wingdings" panose="05000000000000000000" pitchFamily="2" charset="2"/>
              <a:buChar char="§"/>
            </a:pPr>
            <a:r>
              <a:rPr lang="de-DE" sz="1600" dirty="0">
                <a:solidFill>
                  <a:srgbClr val="1F201D"/>
                </a:solidFill>
              </a:rPr>
              <a:t>Reduzierung der </a:t>
            </a:r>
            <a:r>
              <a:rPr lang="de-DE" sz="1600" dirty="0" smtClean="0">
                <a:solidFill>
                  <a:srgbClr val="1F201D"/>
                </a:solidFill>
              </a:rPr>
              <a:t>Produktionskosten</a:t>
            </a:r>
          </a:p>
          <a:p>
            <a:pPr algn="l"/>
            <a:endParaRPr lang="de-DE" sz="1600" dirty="0">
              <a:solidFill>
                <a:srgbClr val="1F201D"/>
              </a:solidFill>
            </a:endParaRPr>
          </a:p>
          <a:p>
            <a:pPr marL="285750" indent="-285750" algn="l">
              <a:buFont typeface="Wingdings" panose="05000000000000000000" pitchFamily="2" charset="2"/>
              <a:buChar char="§"/>
            </a:pPr>
            <a:r>
              <a:rPr lang="de-DE" sz="1600" dirty="0">
                <a:solidFill>
                  <a:srgbClr val="1F201D"/>
                </a:solidFill>
              </a:rPr>
              <a:t>Erhöhung der </a:t>
            </a:r>
            <a:r>
              <a:rPr lang="de-DE" sz="1600" dirty="0" smtClean="0">
                <a:solidFill>
                  <a:srgbClr val="1F201D"/>
                </a:solidFill>
              </a:rPr>
              <a:t>Unternehmensrendite</a:t>
            </a:r>
          </a:p>
        </p:txBody>
      </p:sp>
      <p:grpSp>
        <p:nvGrpSpPr>
          <p:cNvPr id="6" name="Gruppieren 5"/>
          <p:cNvGrpSpPr/>
          <p:nvPr/>
        </p:nvGrpSpPr>
        <p:grpSpPr>
          <a:xfrm>
            <a:off x="683568" y="1493859"/>
            <a:ext cx="7098338" cy="711005"/>
            <a:chOff x="683568" y="1493859"/>
            <a:chExt cx="7098338" cy="711005"/>
          </a:xfrm>
        </p:grpSpPr>
        <p:sp>
          <p:nvSpPr>
            <p:cNvPr id="11" name="Textfeld 10"/>
            <p:cNvSpPr txBox="1"/>
            <p:nvPr/>
          </p:nvSpPr>
          <p:spPr>
            <a:xfrm>
              <a:off x="2015716" y="1493859"/>
              <a:ext cx="5544616" cy="400110"/>
            </a:xfrm>
            <a:prstGeom prst="rect">
              <a:avLst/>
            </a:prstGeom>
            <a:noFill/>
          </p:spPr>
          <p:txBody>
            <a:bodyPr wrap="square" rtlCol="0">
              <a:spAutoFit/>
            </a:bodyPr>
            <a:lstStyle/>
            <a:p>
              <a:pPr algn="l"/>
              <a:r>
                <a:rPr lang="de-DE" sz="2000" dirty="0" smtClean="0">
                  <a:solidFill>
                    <a:srgbClr val="1F201D"/>
                  </a:solidFill>
                </a:rPr>
                <a:t>Produktionsintegrierter Umweltschutz</a:t>
              </a:r>
              <a:endParaRPr lang="de-DE" sz="2000" dirty="0">
                <a:solidFill>
                  <a:srgbClr val="1F201D"/>
                </a:solidFill>
              </a:endParaRPr>
            </a:p>
          </p:txBody>
        </p:sp>
        <p:cxnSp>
          <p:nvCxnSpPr>
            <p:cNvPr id="13" name="Gerader Verbinder 12"/>
            <p:cNvCxnSpPr/>
            <p:nvPr/>
          </p:nvCxnSpPr>
          <p:spPr bwMode="auto">
            <a:xfrm>
              <a:off x="683568" y="2204864"/>
              <a:ext cx="7098338" cy="0"/>
            </a:xfrm>
            <a:prstGeom prst="line">
              <a:avLst/>
            </a:prstGeom>
            <a:solidFill>
              <a:schemeClr val="bg1"/>
            </a:solidFill>
            <a:ln w="25400" cap="flat" cmpd="sng" algn="ctr">
              <a:solidFill>
                <a:srgbClr val="1F201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551305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FFFFFF"/>
          </a:solidFill>
          <a:ln w="9525" cap="flat" cmpd="sng" algn="ctr">
            <a:solidFill>
              <a:srgbClr val="1F201E"/>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9060" y="5441093"/>
            <a:ext cx="1249103" cy="1163228"/>
          </a:xfrm>
          <a:prstGeom prst="rect">
            <a:avLst/>
          </a:prstGeom>
        </p:spPr>
      </p:pic>
      <p:pic>
        <p:nvPicPr>
          <p:cNvPr id="12" name="Grafik 11"/>
          <p:cNvPicPr>
            <a:picLocks noChangeAspect="1"/>
          </p:cNvPicPr>
          <p:nvPr/>
        </p:nvPicPr>
        <p:blipFill>
          <a:blip r:embed="rId4"/>
          <a:stretch>
            <a:fillRect/>
          </a:stretch>
        </p:blipFill>
        <p:spPr>
          <a:xfrm>
            <a:off x="827584" y="1124744"/>
            <a:ext cx="897349" cy="864096"/>
          </a:xfrm>
          <a:prstGeom prst="rect">
            <a:avLst/>
          </a:prstGeom>
          <a:effectLst/>
        </p:spPr>
      </p:pic>
      <p:sp>
        <p:nvSpPr>
          <p:cNvPr id="10" name="Rechteck 9"/>
          <p:cNvSpPr/>
          <p:nvPr/>
        </p:nvSpPr>
        <p:spPr>
          <a:xfrm>
            <a:off x="1316413" y="2780928"/>
            <a:ext cx="5832648" cy="1569660"/>
          </a:xfrm>
          <a:prstGeom prst="rect">
            <a:avLst/>
          </a:prstGeom>
          <a:effectLst/>
        </p:spPr>
        <p:txBody>
          <a:bodyPr wrap="square">
            <a:spAutoFit/>
          </a:bodyPr>
          <a:lstStyle/>
          <a:p>
            <a:r>
              <a:rPr lang="de-DE" b="1" dirty="0" smtClean="0">
                <a:solidFill>
                  <a:srgbClr val="1F201D"/>
                </a:solidFill>
                <a:ea typeface="Times New Roman" panose="02020603050405020304" pitchFamily="18" charset="0"/>
              </a:rPr>
              <a:t>Begünstigte</a:t>
            </a:r>
          </a:p>
          <a:p>
            <a:endParaRPr lang="de-DE" b="1" dirty="0" smtClean="0">
              <a:solidFill>
                <a:srgbClr val="1F201D"/>
              </a:solidFill>
              <a:effectLst>
                <a:outerShdw blurRad="60007" dist="310007" dir="7680000" sy="30000" kx="1300200" algn="ctr" rotWithShape="0">
                  <a:prstClr val="black">
                    <a:alpha val="32000"/>
                  </a:prstClr>
                </a:outerShdw>
              </a:effectLst>
              <a:ea typeface="Times New Roman" panose="02020603050405020304" pitchFamily="18" charset="0"/>
            </a:endParaRPr>
          </a:p>
          <a:p>
            <a:pPr algn="l"/>
            <a:endParaRPr lang="de-DE" sz="1600" dirty="0" smtClean="0">
              <a:solidFill>
                <a:srgbClr val="1F201D"/>
              </a:solidFill>
              <a:ea typeface="Times New Roman" panose="02020603050405020304" pitchFamily="18" charset="0"/>
            </a:endParaRPr>
          </a:p>
          <a:p>
            <a:pPr algn="l"/>
            <a:r>
              <a:rPr lang="de-DE" sz="1600" dirty="0" smtClean="0">
                <a:solidFill>
                  <a:srgbClr val="1F201D"/>
                </a:solidFill>
                <a:ea typeface="Times New Roman" panose="02020603050405020304" pitchFamily="18" charset="0"/>
              </a:rPr>
              <a:t>Kleine und mittlere Unternehmen mit Sitz in Hessen aus den Bereichen Produktion, Handel und Dienstleistung.</a:t>
            </a:r>
          </a:p>
        </p:txBody>
      </p:sp>
      <p:grpSp>
        <p:nvGrpSpPr>
          <p:cNvPr id="11" name="Gruppieren 10"/>
          <p:cNvGrpSpPr/>
          <p:nvPr/>
        </p:nvGrpSpPr>
        <p:grpSpPr>
          <a:xfrm>
            <a:off x="683568" y="1493859"/>
            <a:ext cx="7098338" cy="711005"/>
            <a:chOff x="683568" y="1493859"/>
            <a:chExt cx="7098338" cy="711005"/>
          </a:xfrm>
        </p:grpSpPr>
        <p:sp>
          <p:nvSpPr>
            <p:cNvPr id="13" name="Textfeld 12"/>
            <p:cNvSpPr txBox="1"/>
            <p:nvPr/>
          </p:nvSpPr>
          <p:spPr>
            <a:xfrm>
              <a:off x="2015716" y="1493859"/>
              <a:ext cx="5544616" cy="400110"/>
            </a:xfrm>
            <a:prstGeom prst="rect">
              <a:avLst/>
            </a:prstGeom>
            <a:noFill/>
          </p:spPr>
          <p:txBody>
            <a:bodyPr wrap="square" rtlCol="0">
              <a:spAutoFit/>
            </a:bodyPr>
            <a:lstStyle/>
            <a:p>
              <a:pPr algn="l"/>
              <a:r>
                <a:rPr lang="de-DE" sz="2000" dirty="0" smtClean="0">
                  <a:solidFill>
                    <a:srgbClr val="1F201D"/>
                  </a:solidFill>
                </a:rPr>
                <a:t>Produktionsintegrierter Umweltschutz</a:t>
              </a:r>
              <a:endParaRPr lang="de-DE" sz="2000" dirty="0">
                <a:solidFill>
                  <a:srgbClr val="1F201D"/>
                </a:solidFill>
              </a:endParaRPr>
            </a:p>
          </p:txBody>
        </p:sp>
        <p:cxnSp>
          <p:nvCxnSpPr>
            <p:cNvPr id="14" name="Gerader Verbinder 13"/>
            <p:cNvCxnSpPr/>
            <p:nvPr/>
          </p:nvCxnSpPr>
          <p:spPr bwMode="auto">
            <a:xfrm>
              <a:off x="683568" y="2204864"/>
              <a:ext cx="7098338" cy="0"/>
            </a:xfrm>
            <a:prstGeom prst="line">
              <a:avLst/>
            </a:prstGeom>
            <a:solidFill>
              <a:schemeClr val="bg1"/>
            </a:solidFill>
            <a:ln w="25400" cap="flat" cmpd="sng" algn="ctr">
              <a:solidFill>
                <a:srgbClr val="1F201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4159664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FFFFFF"/>
          </a:solidFill>
          <a:ln w="9525" cap="flat" cmpd="sng" algn="ctr">
            <a:solidFill>
              <a:srgbClr val="1F201E"/>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9060" y="5441093"/>
            <a:ext cx="1249103" cy="1163228"/>
          </a:xfrm>
          <a:prstGeom prst="rect">
            <a:avLst/>
          </a:prstGeom>
        </p:spPr>
      </p:pic>
      <p:pic>
        <p:nvPicPr>
          <p:cNvPr id="12" name="Grafik 11"/>
          <p:cNvPicPr>
            <a:picLocks noChangeAspect="1"/>
          </p:cNvPicPr>
          <p:nvPr/>
        </p:nvPicPr>
        <p:blipFill>
          <a:blip r:embed="rId4"/>
          <a:stretch>
            <a:fillRect/>
          </a:stretch>
        </p:blipFill>
        <p:spPr>
          <a:xfrm>
            <a:off x="827584" y="1124744"/>
            <a:ext cx="897349" cy="864096"/>
          </a:xfrm>
          <a:prstGeom prst="rect">
            <a:avLst/>
          </a:prstGeom>
          <a:effectLst/>
        </p:spPr>
      </p:pic>
      <p:sp>
        <p:nvSpPr>
          <p:cNvPr id="10" name="Rechteck 9"/>
          <p:cNvSpPr/>
          <p:nvPr/>
        </p:nvSpPr>
        <p:spPr>
          <a:xfrm>
            <a:off x="1316413" y="2780928"/>
            <a:ext cx="5832648" cy="2123658"/>
          </a:xfrm>
          <a:prstGeom prst="rect">
            <a:avLst/>
          </a:prstGeom>
          <a:effectLst/>
        </p:spPr>
        <p:txBody>
          <a:bodyPr wrap="square">
            <a:spAutoFit/>
          </a:bodyPr>
          <a:lstStyle/>
          <a:p>
            <a:r>
              <a:rPr lang="de-DE" b="1" dirty="0" smtClean="0">
                <a:solidFill>
                  <a:srgbClr val="1F201D"/>
                </a:solidFill>
                <a:ea typeface="Times New Roman" panose="02020603050405020304" pitchFamily="18" charset="0"/>
              </a:rPr>
              <a:t>Förderfähige Kosten</a:t>
            </a:r>
          </a:p>
          <a:p>
            <a:endParaRPr lang="de-DE" sz="1200" b="1" dirty="0" smtClean="0">
              <a:solidFill>
                <a:srgbClr val="1F201D"/>
              </a:solidFill>
              <a:effectLst>
                <a:outerShdw blurRad="60007" dist="310007" dir="7680000" sy="30000" kx="1300200" algn="ctr" rotWithShape="0">
                  <a:prstClr val="black">
                    <a:alpha val="32000"/>
                  </a:prstClr>
                </a:outerShdw>
              </a:effectLst>
              <a:ea typeface="Times New Roman" panose="02020603050405020304" pitchFamily="18" charset="0"/>
            </a:endParaRPr>
          </a:p>
          <a:p>
            <a:pPr algn="l"/>
            <a:endParaRPr lang="de-DE" sz="1600" dirty="0" smtClean="0">
              <a:solidFill>
                <a:srgbClr val="1F201D"/>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rgbClr val="1F201D"/>
                </a:solidFill>
                <a:ea typeface="Times New Roman" panose="02020603050405020304" pitchFamily="18" charset="0"/>
              </a:rPr>
              <a:t>Investitionen, die die CO2-Bilanz verbessern.</a:t>
            </a:r>
            <a:br>
              <a:rPr lang="de-DE" sz="1600" dirty="0" smtClean="0">
                <a:solidFill>
                  <a:srgbClr val="1F201D"/>
                </a:solidFill>
                <a:ea typeface="Times New Roman" panose="02020603050405020304" pitchFamily="18" charset="0"/>
              </a:rPr>
            </a:br>
            <a:endParaRPr lang="de-DE" sz="1600" dirty="0" smtClean="0">
              <a:solidFill>
                <a:srgbClr val="1F201D"/>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rgbClr val="1F201D"/>
                </a:solidFill>
                <a:ea typeface="Times New Roman" panose="02020603050405020304" pitchFamily="18" charset="0"/>
              </a:rPr>
              <a:t>Investitionen, die den Ressourcenverbrauch reduzieren.</a:t>
            </a:r>
          </a:p>
          <a:p>
            <a:pPr marL="285750" indent="-285750" algn="l">
              <a:buFont typeface="Wingdings" panose="05000000000000000000" pitchFamily="2" charset="2"/>
              <a:buChar char="§"/>
            </a:pPr>
            <a:endParaRPr lang="de-DE" sz="1600" dirty="0">
              <a:solidFill>
                <a:srgbClr val="1F201D"/>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rgbClr val="1F201D"/>
                </a:solidFill>
                <a:ea typeface="Times New Roman" panose="02020603050405020304" pitchFamily="18" charset="0"/>
              </a:rPr>
              <a:t>Investitionen, die Stoffkreisläufe schließen.</a:t>
            </a:r>
          </a:p>
        </p:txBody>
      </p:sp>
      <p:grpSp>
        <p:nvGrpSpPr>
          <p:cNvPr id="11" name="Gruppieren 10"/>
          <p:cNvGrpSpPr/>
          <p:nvPr/>
        </p:nvGrpSpPr>
        <p:grpSpPr>
          <a:xfrm>
            <a:off x="683568" y="1493859"/>
            <a:ext cx="7098338" cy="711005"/>
            <a:chOff x="683568" y="1493859"/>
            <a:chExt cx="7098338" cy="711005"/>
          </a:xfrm>
        </p:grpSpPr>
        <p:sp>
          <p:nvSpPr>
            <p:cNvPr id="13" name="Textfeld 12"/>
            <p:cNvSpPr txBox="1"/>
            <p:nvPr/>
          </p:nvSpPr>
          <p:spPr>
            <a:xfrm>
              <a:off x="2015716" y="1493859"/>
              <a:ext cx="5544616" cy="400110"/>
            </a:xfrm>
            <a:prstGeom prst="rect">
              <a:avLst/>
            </a:prstGeom>
            <a:noFill/>
          </p:spPr>
          <p:txBody>
            <a:bodyPr wrap="square" rtlCol="0">
              <a:spAutoFit/>
            </a:bodyPr>
            <a:lstStyle/>
            <a:p>
              <a:pPr algn="l"/>
              <a:r>
                <a:rPr lang="de-DE" sz="2000" dirty="0" smtClean="0">
                  <a:solidFill>
                    <a:srgbClr val="1F201D"/>
                  </a:solidFill>
                </a:rPr>
                <a:t>Produktionsintegrierter Umweltschutz</a:t>
              </a:r>
              <a:endParaRPr lang="de-DE" sz="2000" dirty="0">
                <a:solidFill>
                  <a:srgbClr val="1F201D"/>
                </a:solidFill>
              </a:endParaRPr>
            </a:p>
          </p:txBody>
        </p:sp>
        <p:cxnSp>
          <p:nvCxnSpPr>
            <p:cNvPr id="14" name="Gerader Verbinder 13"/>
            <p:cNvCxnSpPr/>
            <p:nvPr/>
          </p:nvCxnSpPr>
          <p:spPr bwMode="auto">
            <a:xfrm>
              <a:off x="683568" y="2204864"/>
              <a:ext cx="7098338" cy="0"/>
            </a:xfrm>
            <a:prstGeom prst="line">
              <a:avLst/>
            </a:prstGeom>
            <a:solidFill>
              <a:schemeClr val="bg1"/>
            </a:solidFill>
            <a:ln w="25400" cap="flat" cmpd="sng" algn="ctr">
              <a:solidFill>
                <a:srgbClr val="1F201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326320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FFFFFF"/>
          </a:solidFill>
          <a:ln w="9525" cap="flat" cmpd="sng" algn="ctr">
            <a:solidFill>
              <a:srgbClr val="1F201E"/>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9060" y="5441093"/>
            <a:ext cx="1249103" cy="1163228"/>
          </a:xfrm>
          <a:prstGeom prst="rect">
            <a:avLst/>
          </a:prstGeom>
        </p:spPr>
      </p:pic>
      <p:pic>
        <p:nvPicPr>
          <p:cNvPr id="12" name="Grafik 11"/>
          <p:cNvPicPr>
            <a:picLocks noChangeAspect="1"/>
          </p:cNvPicPr>
          <p:nvPr/>
        </p:nvPicPr>
        <p:blipFill>
          <a:blip r:embed="rId4"/>
          <a:stretch>
            <a:fillRect/>
          </a:stretch>
        </p:blipFill>
        <p:spPr>
          <a:xfrm>
            <a:off x="827584" y="1124744"/>
            <a:ext cx="897349" cy="864096"/>
          </a:xfrm>
          <a:prstGeom prst="rect">
            <a:avLst/>
          </a:prstGeom>
          <a:effectLst/>
        </p:spPr>
      </p:pic>
      <p:sp>
        <p:nvSpPr>
          <p:cNvPr id="10" name="Rechteck 9"/>
          <p:cNvSpPr/>
          <p:nvPr/>
        </p:nvSpPr>
        <p:spPr>
          <a:xfrm>
            <a:off x="1316413" y="2780928"/>
            <a:ext cx="5832648" cy="2431435"/>
          </a:xfrm>
          <a:prstGeom prst="rect">
            <a:avLst/>
          </a:prstGeom>
          <a:effectLst/>
        </p:spPr>
        <p:txBody>
          <a:bodyPr wrap="square">
            <a:spAutoFit/>
          </a:bodyPr>
          <a:lstStyle/>
          <a:p>
            <a:r>
              <a:rPr lang="de-DE" b="1" dirty="0" smtClean="0">
                <a:solidFill>
                  <a:srgbClr val="1F201D"/>
                </a:solidFill>
                <a:ea typeface="Times New Roman" panose="02020603050405020304" pitchFamily="18" charset="0"/>
              </a:rPr>
              <a:t>Antragstellung</a:t>
            </a:r>
          </a:p>
          <a:p>
            <a:pPr algn="l"/>
            <a:endParaRPr lang="de-DE" sz="1600" dirty="0" smtClean="0">
              <a:solidFill>
                <a:srgbClr val="1F201D"/>
              </a:solidFill>
              <a:ea typeface="Times New Roman" panose="02020603050405020304" pitchFamily="18" charset="0"/>
            </a:endParaRPr>
          </a:p>
          <a:p>
            <a:pPr marL="285750" indent="-285750" algn="l">
              <a:buFont typeface="Wingdings" panose="05000000000000000000" pitchFamily="2" charset="2"/>
              <a:buChar char="§"/>
            </a:pPr>
            <a:r>
              <a:rPr lang="de-DE" sz="1600" dirty="0">
                <a:solidFill>
                  <a:srgbClr val="1F201D"/>
                </a:solidFill>
                <a:ea typeface="Times New Roman" panose="02020603050405020304" pitchFamily="18" charset="0"/>
              </a:rPr>
              <a:t>Der Antrag muss </a:t>
            </a:r>
            <a:r>
              <a:rPr lang="de-DE" sz="1600" b="1" u="sng" dirty="0">
                <a:solidFill>
                  <a:srgbClr val="1F201D"/>
                </a:solidFill>
                <a:ea typeface="Times New Roman" panose="02020603050405020304" pitchFamily="18" charset="0"/>
              </a:rPr>
              <a:t>vor</a:t>
            </a:r>
            <a:r>
              <a:rPr lang="de-DE" sz="1600" dirty="0">
                <a:solidFill>
                  <a:srgbClr val="1F201D"/>
                </a:solidFill>
                <a:ea typeface="Times New Roman" panose="02020603050405020304" pitchFamily="18" charset="0"/>
              </a:rPr>
              <a:t> Beginn des Vorhabens über das Förderportal der Wirtschafts- und Infrastrukturbank (</a:t>
            </a:r>
            <a:r>
              <a:rPr lang="de-DE" sz="1600" dirty="0" err="1">
                <a:solidFill>
                  <a:srgbClr val="1F201D"/>
                </a:solidFill>
                <a:ea typeface="Times New Roman" panose="02020603050405020304" pitchFamily="18" charset="0"/>
              </a:rPr>
              <a:t>WIBank</a:t>
            </a:r>
            <a:r>
              <a:rPr lang="de-DE" sz="1600" dirty="0">
                <a:solidFill>
                  <a:srgbClr val="1F201D"/>
                </a:solidFill>
                <a:ea typeface="Times New Roman" panose="02020603050405020304" pitchFamily="18" charset="0"/>
              </a:rPr>
              <a:t>) gestellt werden</a:t>
            </a:r>
            <a:r>
              <a:rPr lang="de-DE" sz="1600" dirty="0" smtClean="0">
                <a:solidFill>
                  <a:srgbClr val="1F201D"/>
                </a:solidFill>
                <a:ea typeface="Times New Roman" panose="02020603050405020304" pitchFamily="18" charset="0"/>
              </a:rPr>
              <a:t>. Expertinnen und Experten der </a:t>
            </a:r>
            <a:r>
              <a:rPr lang="de-DE" sz="1600" dirty="0" err="1" smtClean="0">
                <a:solidFill>
                  <a:srgbClr val="1F201D"/>
                </a:solidFill>
                <a:ea typeface="Times New Roman" panose="02020603050405020304" pitchFamily="18" charset="0"/>
              </a:rPr>
              <a:t>WIBank</a:t>
            </a:r>
            <a:r>
              <a:rPr lang="de-DE" sz="1600" dirty="0" smtClean="0">
                <a:solidFill>
                  <a:srgbClr val="1F201D"/>
                </a:solidFill>
                <a:ea typeface="Times New Roman" panose="02020603050405020304" pitchFamily="18" charset="0"/>
              </a:rPr>
              <a:t> unterstützen bei der Antragstellung.</a:t>
            </a:r>
            <a:endParaRPr lang="de-DE" sz="1600" dirty="0">
              <a:solidFill>
                <a:srgbClr val="1F201D"/>
              </a:solidFill>
              <a:ea typeface="Times New Roman" panose="02020603050405020304" pitchFamily="18" charset="0"/>
            </a:endParaRPr>
          </a:p>
          <a:p>
            <a:pPr marL="285750" indent="-285750" algn="l">
              <a:buFont typeface="Wingdings" panose="05000000000000000000" pitchFamily="2" charset="2"/>
              <a:buChar char="§"/>
            </a:pPr>
            <a:endParaRPr lang="de-DE" sz="1600" dirty="0">
              <a:solidFill>
                <a:srgbClr val="1F201D"/>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rgbClr val="1F201D"/>
                </a:solidFill>
                <a:ea typeface="Times New Roman" panose="02020603050405020304" pitchFamily="18" charset="0"/>
              </a:rPr>
              <a:t>Empfehlenswert</a:t>
            </a:r>
            <a:r>
              <a:rPr lang="de-DE" sz="1600" dirty="0">
                <a:solidFill>
                  <a:srgbClr val="1F201D"/>
                </a:solidFill>
                <a:ea typeface="Times New Roman" panose="02020603050405020304" pitchFamily="18" charset="0"/>
              </a:rPr>
              <a:t>: Vor Antragstellung </a:t>
            </a:r>
            <a:r>
              <a:rPr lang="de-DE" sz="1600" dirty="0" smtClean="0">
                <a:solidFill>
                  <a:srgbClr val="1F201D"/>
                </a:solidFill>
                <a:ea typeface="Times New Roman" panose="02020603050405020304" pitchFamily="18" charset="0"/>
              </a:rPr>
              <a:t>vom </a:t>
            </a:r>
            <a:r>
              <a:rPr lang="de-DE" sz="1600" b="1" dirty="0" smtClean="0">
                <a:solidFill>
                  <a:srgbClr val="1F201D"/>
                </a:solidFill>
                <a:ea typeface="Times New Roman" panose="02020603050405020304" pitchFamily="18" charset="0"/>
              </a:rPr>
              <a:t>RKW </a:t>
            </a:r>
            <a:r>
              <a:rPr lang="de-DE" sz="1600" b="1" dirty="0">
                <a:solidFill>
                  <a:srgbClr val="1F201D"/>
                </a:solidFill>
                <a:ea typeface="Times New Roman" panose="02020603050405020304" pitchFamily="18" charset="0"/>
              </a:rPr>
              <a:t>Hessen </a:t>
            </a:r>
            <a:r>
              <a:rPr lang="de-DE" sz="1600" dirty="0" smtClean="0">
                <a:solidFill>
                  <a:srgbClr val="1F201D"/>
                </a:solidFill>
                <a:ea typeface="Times New Roman" panose="02020603050405020304" pitchFamily="18" charset="0"/>
              </a:rPr>
              <a:t>oder der </a:t>
            </a:r>
            <a:r>
              <a:rPr lang="de-DE" sz="1600" b="1" dirty="0" smtClean="0">
                <a:solidFill>
                  <a:srgbClr val="1F201D"/>
                </a:solidFill>
                <a:ea typeface="Times New Roman" panose="02020603050405020304" pitchFamily="18" charset="0"/>
              </a:rPr>
              <a:t>Landesenergieagentur (LEA) </a:t>
            </a:r>
            <a:r>
              <a:rPr lang="de-DE" sz="1600" dirty="0" smtClean="0">
                <a:solidFill>
                  <a:srgbClr val="1F201D"/>
                </a:solidFill>
                <a:ea typeface="Times New Roman" panose="02020603050405020304" pitchFamily="18" charset="0"/>
              </a:rPr>
              <a:t>beraten lassen.</a:t>
            </a:r>
            <a:endParaRPr lang="de-DE" sz="1600" dirty="0">
              <a:solidFill>
                <a:srgbClr val="1F201D"/>
              </a:solidFill>
              <a:ea typeface="Times New Roman" panose="02020603050405020304" pitchFamily="18" charset="0"/>
            </a:endParaRPr>
          </a:p>
        </p:txBody>
      </p:sp>
      <p:grpSp>
        <p:nvGrpSpPr>
          <p:cNvPr id="11" name="Gruppieren 10"/>
          <p:cNvGrpSpPr/>
          <p:nvPr/>
        </p:nvGrpSpPr>
        <p:grpSpPr>
          <a:xfrm>
            <a:off x="683568" y="1493859"/>
            <a:ext cx="7098338" cy="711005"/>
            <a:chOff x="683568" y="1493859"/>
            <a:chExt cx="7098338" cy="711005"/>
          </a:xfrm>
        </p:grpSpPr>
        <p:sp>
          <p:nvSpPr>
            <p:cNvPr id="13" name="Textfeld 12"/>
            <p:cNvSpPr txBox="1"/>
            <p:nvPr/>
          </p:nvSpPr>
          <p:spPr>
            <a:xfrm>
              <a:off x="2015716" y="1493859"/>
              <a:ext cx="5544616" cy="400110"/>
            </a:xfrm>
            <a:prstGeom prst="rect">
              <a:avLst/>
            </a:prstGeom>
            <a:noFill/>
          </p:spPr>
          <p:txBody>
            <a:bodyPr wrap="square" rtlCol="0">
              <a:spAutoFit/>
            </a:bodyPr>
            <a:lstStyle/>
            <a:p>
              <a:pPr algn="l"/>
              <a:r>
                <a:rPr lang="de-DE" sz="2000" dirty="0" smtClean="0">
                  <a:solidFill>
                    <a:srgbClr val="1F201D"/>
                  </a:solidFill>
                </a:rPr>
                <a:t>Produktionsintegrierter Umweltschutz</a:t>
              </a:r>
              <a:endParaRPr lang="de-DE" sz="2000" dirty="0">
                <a:solidFill>
                  <a:srgbClr val="1F201D"/>
                </a:solidFill>
              </a:endParaRPr>
            </a:p>
          </p:txBody>
        </p:sp>
        <p:cxnSp>
          <p:nvCxnSpPr>
            <p:cNvPr id="14" name="Gerader Verbinder 13"/>
            <p:cNvCxnSpPr/>
            <p:nvPr/>
          </p:nvCxnSpPr>
          <p:spPr bwMode="auto">
            <a:xfrm>
              <a:off x="683568" y="2204864"/>
              <a:ext cx="7098338" cy="0"/>
            </a:xfrm>
            <a:prstGeom prst="line">
              <a:avLst/>
            </a:prstGeom>
            <a:solidFill>
              <a:schemeClr val="bg1"/>
            </a:solidFill>
            <a:ln w="25400" cap="flat" cmpd="sng" algn="ctr">
              <a:solidFill>
                <a:srgbClr val="1F201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300434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p:nvPr/>
        </p:nvSpPr>
        <p:spPr bwMode="auto">
          <a:xfrm>
            <a:off x="683568" y="2362696"/>
            <a:ext cx="7098338" cy="3874616"/>
          </a:xfrm>
          <a:prstGeom prst="rect">
            <a:avLst/>
          </a:prstGeom>
          <a:solidFill>
            <a:srgbClr val="63B22C"/>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16" name="Grafik 15"/>
          <p:cNvPicPr>
            <a:picLocks noChangeAspect="1"/>
          </p:cNvPicPr>
          <p:nvPr/>
        </p:nvPicPr>
        <p:blipFill>
          <a:blip r:embed="rId2"/>
          <a:stretch>
            <a:fillRect/>
          </a:stretch>
        </p:blipFill>
        <p:spPr>
          <a:xfrm>
            <a:off x="827584" y="1124744"/>
            <a:ext cx="897349" cy="864096"/>
          </a:xfrm>
          <a:prstGeom prst="rect">
            <a:avLst/>
          </a:prstGeom>
          <a:effectLst/>
        </p:spPr>
      </p:pic>
      <p:cxnSp>
        <p:nvCxnSpPr>
          <p:cNvPr id="19" name="Gerader Verbinder 18"/>
          <p:cNvCxnSpPr/>
          <p:nvPr/>
        </p:nvCxnSpPr>
        <p:spPr bwMode="auto">
          <a:xfrm>
            <a:off x="683568" y="2204864"/>
            <a:ext cx="7098338" cy="0"/>
          </a:xfrm>
          <a:prstGeom prst="line">
            <a:avLst/>
          </a:prstGeom>
          <a:solidFill>
            <a:schemeClr val="bg1"/>
          </a:solidFill>
          <a:ln w="25400" cap="flat" cmpd="sng" algn="ctr">
            <a:solidFill>
              <a:srgbClr val="1F201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10" name="Rechteck 9"/>
          <p:cNvSpPr/>
          <p:nvPr/>
        </p:nvSpPr>
        <p:spPr>
          <a:xfrm>
            <a:off x="899592" y="2974300"/>
            <a:ext cx="6660740" cy="3046988"/>
          </a:xfrm>
          <a:prstGeom prst="rect">
            <a:avLst/>
          </a:prstGeom>
          <a:effectLst/>
        </p:spPr>
        <p:txBody>
          <a:bodyPr wrap="square">
            <a:spAutoFit/>
          </a:bodyPr>
          <a:lstStyle/>
          <a:p>
            <a:pPr marL="285750" indent="-285750" algn="l">
              <a:buFont typeface="Wingdings" panose="05000000000000000000" pitchFamily="2" charset="2"/>
              <a:buChar char="§"/>
            </a:pPr>
            <a:r>
              <a:rPr lang="de-DE" sz="1600" b="1" dirty="0" err="1" smtClean="0">
                <a:solidFill>
                  <a:srgbClr val="1F201D"/>
                </a:solidFill>
                <a:ea typeface="Times New Roman" panose="02020603050405020304" pitchFamily="18" charset="0"/>
              </a:rPr>
              <a:t>WIBank</a:t>
            </a:r>
            <a:r>
              <a:rPr lang="de-DE" sz="1600" dirty="0" smtClean="0">
                <a:solidFill>
                  <a:srgbClr val="1F201D"/>
                </a:solidFill>
                <a:ea typeface="Times New Roman" panose="02020603050405020304" pitchFamily="18" charset="0"/>
              </a:rPr>
              <a:t>-Förderportal: </a:t>
            </a:r>
            <a:r>
              <a:rPr lang="de-DE" sz="1600" dirty="0" smtClean="0">
                <a:solidFill>
                  <a:srgbClr val="1F201D"/>
                </a:solidFill>
                <a:ea typeface="Times New Roman" panose="02020603050405020304" pitchFamily="18" charset="0"/>
                <a:hlinkClick r:id="rId4"/>
              </a:rPr>
              <a:t>https://foerderportal.wibank.de4</a:t>
            </a:r>
            <a:endParaRPr lang="de-DE" sz="1600" dirty="0" smtClean="0">
              <a:solidFill>
                <a:srgbClr val="1F201D"/>
              </a:solidFill>
              <a:ea typeface="Times New Roman" panose="02020603050405020304" pitchFamily="18" charset="0"/>
            </a:endParaRPr>
          </a:p>
          <a:p>
            <a:pPr algn="l"/>
            <a:endParaRPr lang="de-DE" sz="1600" dirty="0">
              <a:solidFill>
                <a:srgbClr val="1F201D"/>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rgbClr val="1F201D"/>
                </a:solidFill>
                <a:ea typeface="Times New Roman" panose="02020603050405020304" pitchFamily="18" charset="0"/>
              </a:rPr>
              <a:t>PIUS-</a:t>
            </a:r>
            <a:r>
              <a:rPr lang="de-DE" sz="1600" dirty="0" err="1" smtClean="0">
                <a:solidFill>
                  <a:srgbClr val="1F201D"/>
                </a:solidFill>
                <a:ea typeface="Times New Roman" panose="02020603050405020304" pitchFamily="18" charset="0"/>
              </a:rPr>
              <a:t>Invest</a:t>
            </a:r>
            <a:r>
              <a:rPr lang="de-DE" sz="1600" dirty="0" smtClean="0">
                <a:solidFill>
                  <a:srgbClr val="1F201D"/>
                </a:solidFill>
                <a:ea typeface="Times New Roman" panose="02020603050405020304" pitchFamily="18" charset="0"/>
              </a:rPr>
              <a:t> (Infos): </a:t>
            </a:r>
            <a:r>
              <a:rPr lang="de-DE" sz="1600" dirty="0">
                <a:solidFill>
                  <a:srgbClr val="1F201D"/>
                </a:solidFill>
                <a:ea typeface="Times New Roman" panose="02020603050405020304" pitchFamily="18" charset="0"/>
                <a:hlinkClick r:id="rId5"/>
              </a:rPr>
              <a:t>https://</a:t>
            </a:r>
            <a:r>
              <a:rPr lang="de-DE" sz="1600" dirty="0" smtClean="0">
                <a:solidFill>
                  <a:srgbClr val="1F201D"/>
                </a:solidFill>
                <a:ea typeface="Times New Roman" panose="02020603050405020304" pitchFamily="18" charset="0"/>
                <a:hlinkClick r:id="rId5"/>
              </a:rPr>
              <a:t>www.technologieland-hessen.de/Pius-Foerderung</a:t>
            </a:r>
            <a:endParaRPr lang="de-DE" sz="1600" dirty="0" smtClean="0">
              <a:solidFill>
                <a:srgbClr val="1F201D"/>
              </a:solidFill>
              <a:ea typeface="Times New Roman" panose="02020603050405020304" pitchFamily="18" charset="0"/>
            </a:endParaRPr>
          </a:p>
          <a:p>
            <a:pPr algn="l"/>
            <a:endParaRPr lang="de-DE" sz="1600" dirty="0" smtClean="0">
              <a:solidFill>
                <a:srgbClr val="1F201D"/>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rgbClr val="1F201D"/>
                </a:solidFill>
                <a:ea typeface="Times New Roman" panose="02020603050405020304" pitchFamily="18" charset="0"/>
              </a:rPr>
              <a:t>PIUS Förderung &amp; </a:t>
            </a:r>
            <a:r>
              <a:rPr lang="de-DE" sz="1600" dirty="0">
                <a:solidFill>
                  <a:srgbClr val="1F201D"/>
                </a:solidFill>
                <a:ea typeface="Times New Roman" panose="02020603050405020304" pitchFamily="18" charset="0"/>
              </a:rPr>
              <a:t>Beratung Hessen: </a:t>
            </a:r>
            <a:r>
              <a:rPr lang="de-DE" sz="1600" dirty="0">
                <a:solidFill>
                  <a:srgbClr val="1F201D"/>
                </a:solidFill>
                <a:ea typeface="Times New Roman" panose="02020603050405020304" pitchFamily="18" charset="0"/>
                <a:hlinkClick r:id="rId6"/>
              </a:rPr>
              <a:t>https://www.pius-info.de/service/foerderung-und-beratung/foerderprogramme-laender/hessen</a:t>
            </a:r>
            <a:r>
              <a:rPr lang="de-DE" sz="1600" dirty="0" smtClean="0">
                <a:solidFill>
                  <a:srgbClr val="1F201D"/>
                </a:solidFill>
                <a:ea typeface="Times New Roman" panose="02020603050405020304" pitchFamily="18" charset="0"/>
                <a:hlinkClick r:id="rId6"/>
              </a:rPr>
              <a:t>/</a:t>
            </a:r>
            <a:r>
              <a:rPr lang="de-DE" sz="1600" dirty="0" smtClean="0">
                <a:solidFill>
                  <a:srgbClr val="1F201D"/>
                </a:solidFill>
                <a:ea typeface="Times New Roman" panose="02020603050405020304" pitchFamily="18" charset="0"/>
              </a:rPr>
              <a:t> </a:t>
            </a:r>
          </a:p>
          <a:p>
            <a:pPr algn="l"/>
            <a:endParaRPr lang="de-DE" sz="1600" dirty="0">
              <a:solidFill>
                <a:srgbClr val="1F201D"/>
              </a:solidFill>
              <a:ea typeface="Times New Roman" panose="02020603050405020304" pitchFamily="18" charset="0"/>
            </a:endParaRPr>
          </a:p>
          <a:p>
            <a:pPr marL="285750" indent="-285750" algn="l">
              <a:buFont typeface="Wingdings" panose="05000000000000000000" pitchFamily="2" charset="2"/>
              <a:buChar char="§"/>
            </a:pPr>
            <a:r>
              <a:rPr lang="de-DE" sz="1600" b="1" dirty="0" smtClean="0">
                <a:solidFill>
                  <a:srgbClr val="1F201D"/>
                </a:solidFill>
                <a:ea typeface="Times New Roman" panose="02020603050405020304" pitchFamily="18" charset="0"/>
              </a:rPr>
              <a:t>Landesenergieagentur</a:t>
            </a:r>
            <a:r>
              <a:rPr lang="de-DE" sz="1600" dirty="0" smtClean="0">
                <a:solidFill>
                  <a:srgbClr val="1F201D"/>
                </a:solidFill>
                <a:ea typeface="Times New Roman" panose="02020603050405020304" pitchFamily="18" charset="0"/>
              </a:rPr>
              <a:t> (LEA) Energieberatung für Unternehmen</a:t>
            </a:r>
            <a:r>
              <a:rPr lang="de-DE" sz="1600" dirty="0">
                <a:solidFill>
                  <a:srgbClr val="1F201D"/>
                </a:solidFill>
                <a:ea typeface="Times New Roman" panose="02020603050405020304" pitchFamily="18" charset="0"/>
              </a:rPr>
              <a:t>: </a:t>
            </a:r>
            <a:r>
              <a:rPr lang="de-DE" sz="1600" dirty="0">
                <a:solidFill>
                  <a:srgbClr val="1F201D"/>
                </a:solidFill>
                <a:ea typeface="Times New Roman" panose="02020603050405020304" pitchFamily="18" charset="0"/>
                <a:hlinkClick r:id="rId7"/>
              </a:rPr>
              <a:t>https://</a:t>
            </a:r>
            <a:r>
              <a:rPr lang="de-DE" sz="1600" dirty="0" smtClean="0">
                <a:solidFill>
                  <a:srgbClr val="1F201D"/>
                </a:solidFill>
                <a:ea typeface="Times New Roman" panose="02020603050405020304" pitchFamily="18" charset="0"/>
                <a:hlinkClick r:id="rId7"/>
              </a:rPr>
              <a:t>www.energieeffizienz-hessen.de/beratungsfoerderung/impulsgespraech-energieeffizienz</a:t>
            </a:r>
            <a:endParaRPr lang="de-DE" sz="1600" dirty="0" smtClean="0">
              <a:solidFill>
                <a:srgbClr val="1F201D"/>
              </a:solidFill>
              <a:ea typeface="Times New Roman" panose="02020603050405020304" pitchFamily="18" charset="0"/>
            </a:endParaRPr>
          </a:p>
        </p:txBody>
      </p:sp>
      <p:sp>
        <p:nvSpPr>
          <p:cNvPr id="20" name="Textfeld 19"/>
          <p:cNvSpPr txBox="1"/>
          <p:nvPr/>
        </p:nvSpPr>
        <p:spPr>
          <a:xfrm>
            <a:off x="683568" y="2428485"/>
            <a:ext cx="7098338" cy="400110"/>
          </a:xfrm>
          <a:prstGeom prst="rect">
            <a:avLst/>
          </a:prstGeom>
          <a:noFill/>
        </p:spPr>
        <p:txBody>
          <a:bodyPr wrap="square" rtlCol="0">
            <a:spAutoFit/>
          </a:bodyPr>
          <a:lstStyle/>
          <a:p>
            <a:r>
              <a:rPr lang="de-DE" sz="2000" dirty="0" smtClean="0">
                <a:solidFill>
                  <a:srgbClr val="1F201D"/>
                </a:solidFill>
              </a:rPr>
              <a:t>Weiterführende Informationen</a:t>
            </a:r>
            <a:endParaRPr lang="de-DE" sz="2000" dirty="0">
              <a:solidFill>
                <a:srgbClr val="1F201D"/>
              </a:solidFill>
            </a:endParaRPr>
          </a:p>
        </p:txBody>
      </p:sp>
      <p:pic>
        <p:nvPicPr>
          <p:cNvPr id="11" name="Grafik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36296" y="3933056"/>
            <a:ext cx="1249103" cy="1163228"/>
          </a:xfrm>
          <a:prstGeom prst="rect">
            <a:avLst/>
          </a:prstGeom>
        </p:spPr>
      </p:pic>
      <p:cxnSp>
        <p:nvCxnSpPr>
          <p:cNvPr id="14" name="Gerader Verbinder 13"/>
          <p:cNvCxnSpPr/>
          <p:nvPr/>
        </p:nvCxnSpPr>
        <p:spPr bwMode="auto">
          <a:xfrm>
            <a:off x="683568" y="2204864"/>
            <a:ext cx="7098338" cy="0"/>
          </a:xfrm>
          <a:prstGeom prst="line">
            <a:avLst/>
          </a:prstGeom>
          <a:solidFill>
            <a:schemeClr val="bg1"/>
          </a:solidFill>
          <a:ln w="25400" cap="flat" cmpd="sng" algn="ctr">
            <a:solidFill>
              <a:srgbClr val="1F201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feld 14"/>
          <p:cNvSpPr txBox="1"/>
          <p:nvPr/>
        </p:nvSpPr>
        <p:spPr>
          <a:xfrm>
            <a:off x="2015716" y="1493859"/>
            <a:ext cx="5544616" cy="400110"/>
          </a:xfrm>
          <a:prstGeom prst="rect">
            <a:avLst/>
          </a:prstGeom>
          <a:noFill/>
        </p:spPr>
        <p:txBody>
          <a:bodyPr wrap="square" rtlCol="0">
            <a:spAutoFit/>
          </a:bodyPr>
          <a:lstStyle/>
          <a:p>
            <a:pPr algn="l"/>
            <a:r>
              <a:rPr lang="de-DE" sz="2000" dirty="0" smtClean="0">
                <a:solidFill>
                  <a:srgbClr val="1F201D"/>
                </a:solidFill>
              </a:rPr>
              <a:t>Produktionsintegrierter Umweltschutz</a:t>
            </a:r>
            <a:endParaRPr lang="de-DE" sz="2000" dirty="0">
              <a:solidFill>
                <a:srgbClr val="1F201D"/>
              </a:solidFill>
            </a:endParaRPr>
          </a:p>
        </p:txBody>
      </p:sp>
    </p:spTree>
    <p:extLst>
      <p:ext uri="{BB962C8B-B14F-4D97-AF65-F5344CB8AC3E}">
        <p14:creationId xmlns:p14="http://schemas.microsoft.com/office/powerpoint/2010/main" val="27225306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7"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2" name="Rechteck 1"/>
          <p:cNvSpPr/>
          <p:nvPr/>
        </p:nvSpPr>
        <p:spPr bwMode="auto">
          <a:xfrm>
            <a:off x="683568" y="1556792"/>
            <a:ext cx="7098338" cy="4464496"/>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0" name="Rechteck 9"/>
          <p:cNvSpPr/>
          <p:nvPr/>
        </p:nvSpPr>
        <p:spPr>
          <a:xfrm>
            <a:off x="683568" y="1916832"/>
            <a:ext cx="7098338" cy="584775"/>
          </a:xfrm>
          <a:prstGeom prst="rect">
            <a:avLst/>
          </a:prstGeom>
        </p:spPr>
        <p:txBody>
          <a:bodyPr wrap="square">
            <a:spAutoFit/>
          </a:bodyPr>
          <a:lstStyle/>
          <a:p>
            <a:pPr algn="l"/>
            <a:endParaRPr lang="de-DE" sz="1600" dirty="0">
              <a:solidFill>
                <a:schemeClr val="bg1"/>
              </a:solidFill>
              <a:ea typeface="Times New Roman" panose="02020603050405020304" pitchFamily="18" charset="0"/>
            </a:endParaRPr>
          </a:p>
          <a:p>
            <a:r>
              <a:rPr lang="de-DE" sz="1600" dirty="0" smtClean="0">
                <a:solidFill>
                  <a:schemeClr val="bg1"/>
                </a:solidFill>
                <a:ea typeface="Times New Roman" panose="02020603050405020304" pitchFamily="18" charset="0"/>
              </a:rPr>
              <a:t>Vielen Dank für Ihre Aufmerksamkeit.</a:t>
            </a:r>
            <a:endParaRPr lang="de-DE" sz="1600" dirty="0">
              <a:solidFill>
                <a:schemeClr val="bg1"/>
              </a:solidFill>
              <a:ea typeface="Times New Roman" panose="02020603050405020304" pitchFamily="18" charset="0"/>
            </a:endParaRP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9590" y="2663283"/>
            <a:ext cx="2786294" cy="2781941"/>
          </a:xfrm>
          <a:prstGeom prst="rect">
            <a:avLst/>
          </a:prstGeom>
        </p:spPr>
      </p:pic>
      <p:grpSp>
        <p:nvGrpSpPr>
          <p:cNvPr id="9" name="Gruppieren 8"/>
          <p:cNvGrpSpPr/>
          <p:nvPr/>
        </p:nvGrpSpPr>
        <p:grpSpPr>
          <a:xfrm>
            <a:off x="6516216" y="5157192"/>
            <a:ext cx="1678652" cy="1171262"/>
            <a:chOff x="6444208" y="5039782"/>
            <a:chExt cx="1678652" cy="1171262"/>
          </a:xfrm>
        </p:grpSpPr>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5629431"/>
              <a:ext cx="624550" cy="581613"/>
            </a:xfrm>
            <a:prstGeom prst="rect">
              <a:avLst/>
            </a:prstGeom>
          </p:spPr>
        </p:pic>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81786">
              <a:off x="7060672" y="5405141"/>
              <a:ext cx="1062188" cy="579777"/>
            </a:xfrm>
            <a:prstGeom prst="rect">
              <a:avLst/>
            </a:prstGeom>
          </p:spPr>
        </p:pic>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56777">
              <a:off x="6903250" y="5039782"/>
              <a:ext cx="720546" cy="736097"/>
            </a:xfrm>
            <a:prstGeom prst="rect">
              <a:avLst/>
            </a:prstGeom>
          </p:spPr>
        </p:pic>
      </p:grpSp>
    </p:spTree>
    <p:extLst>
      <p:ext uri="{BB962C8B-B14F-4D97-AF65-F5344CB8AC3E}">
        <p14:creationId xmlns:p14="http://schemas.microsoft.com/office/powerpoint/2010/main" val="19725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7"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2" name="Rechteck 1"/>
          <p:cNvSpPr/>
          <p:nvPr/>
        </p:nvSpPr>
        <p:spPr bwMode="auto">
          <a:xfrm>
            <a:off x="683568" y="1556792"/>
            <a:ext cx="7098338" cy="4464496"/>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0" name="Rechteck 9"/>
          <p:cNvSpPr/>
          <p:nvPr/>
        </p:nvSpPr>
        <p:spPr>
          <a:xfrm>
            <a:off x="1619672" y="2018725"/>
            <a:ext cx="5616624" cy="3046988"/>
          </a:xfrm>
          <a:prstGeom prst="rect">
            <a:avLst/>
          </a:prstGeom>
        </p:spPr>
        <p:txBody>
          <a:bodyPr wrap="square">
            <a:spAutoFit/>
          </a:bodyPr>
          <a:lstStyle/>
          <a:p>
            <a:pPr algn="l"/>
            <a:endParaRPr lang="de-DE" sz="1600" dirty="0">
              <a:solidFill>
                <a:schemeClr val="bg1"/>
              </a:solidFill>
              <a:ea typeface="Times New Roman" panose="02020603050405020304" pitchFamily="18" charset="0"/>
            </a:endParaRPr>
          </a:p>
          <a:p>
            <a:pPr algn="l"/>
            <a:r>
              <a:rPr lang="de-DE" sz="1600" dirty="0">
                <a:solidFill>
                  <a:schemeClr val="bg1"/>
                </a:solidFill>
                <a:ea typeface="Times New Roman" panose="02020603050405020304" pitchFamily="18" charset="0"/>
              </a:rPr>
              <a:t>Der </a:t>
            </a:r>
            <a:r>
              <a:rPr lang="de-DE" sz="1600" b="1" dirty="0">
                <a:solidFill>
                  <a:schemeClr val="bg1"/>
                </a:solidFill>
                <a:ea typeface="Times New Roman" panose="02020603050405020304" pitchFamily="18" charset="0"/>
              </a:rPr>
              <a:t>EFRE </a:t>
            </a:r>
            <a:r>
              <a:rPr lang="de-DE" sz="1600" b="1" dirty="0" smtClean="0">
                <a:solidFill>
                  <a:schemeClr val="bg1"/>
                </a:solidFill>
                <a:ea typeface="Times New Roman" panose="02020603050405020304" pitchFamily="18" charset="0"/>
              </a:rPr>
              <a:t>Hessen </a:t>
            </a:r>
            <a:r>
              <a:rPr lang="de-DE" sz="1600" dirty="0" smtClean="0">
                <a:solidFill>
                  <a:schemeClr val="bg1"/>
                </a:solidFill>
                <a:ea typeface="Times New Roman" panose="02020603050405020304" pitchFamily="18" charset="0"/>
              </a:rPr>
              <a:t>unterstützt </a:t>
            </a:r>
            <a:r>
              <a:rPr lang="de-DE" sz="1600" dirty="0">
                <a:solidFill>
                  <a:schemeClr val="bg1"/>
                </a:solidFill>
                <a:ea typeface="Times New Roman" panose="02020603050405020304" pitchFamily="18" charset="0"/>
              </a:rPr>
              <a:t>kleine und mittelständische Unternehmen bei</a:t>
            </a:r>
            <a:br>
              <a:rPr lang="de-DE" sz="1600" dirty="0">
                <a:solidFill>
                  <a:schemeClr val="bg1"/>
                </a:solidFill>
                <a:ea typeface="Times New Roman" panose="02020603050405020304" pitchFamily="18" charset="0"/>
              </a:rPr>
            </a:br>
            <a:endParaRPr lang="de-DE" sz="1600" dirty="0">
              <a:solidFill>
                <a:schemeClr val="bg1"/>
              </a:solidFill>
              <a:ea typeface="Times New Roman" panose="02020603050405020304" pitchFamily="18" charset="0"/>
            </a:endParaRPr>
          </a:p>
          <a:p>
            <a:pPr marL="742950" lvl="1" indent="-285750" algn="l">
              <a:buFont typeface="Wingdings" panose="05000000000000000000" pitchFamily="2" charset="2"/>
              <a:buChar char="§"/>
            </a:pPr>
            <a:r>
              <a:rPr lang="de-DE" sz="1600" dirty="0">
                <a:solidFill>
                  <a:schemeClr val="bg1"/>
                </a:solidFill>
                <a:ea typeface="Times New Roman" panose="02020603050405020304" pitchFamily="18" charset="0"/>
              </a:rPr>
              <a:t>ihrer Wachstums- und Wettbewerbsfähigkeit</a:t>
            </a:r>
            <a:r>
              <a:rPr lang="de-DE" sz="1600" dirty="0" smtClean="0">
                <a:solidFill>
                  <a:schemeClr val="bg1"/>
                </a:solidFill>
                <a:ea typeface="Times New Roman" panose="02020603050405020304" pitchFamily="18" charset="0"/>
              </a:rPr>
              <a:t>,</a:t>
            </a:r>
          </a:p>
          <a:p>
            <a:pPr lvl="1" algn="l"/>
            <a:endParaRPr lang="de-DE" sz="1600" dirty="0">
              <a:solidFill>
                <a:schemeClr val="bg1"/>
              </a:solidFill>
              <a:ea typeface="Times New Roman" panose="02020603050405020304" pitchFamily="18" charset="0"/>
            </a:endParaRPr>
          </a:p>
          <a:p>
            <a:pPr marL="742950" lvl="1" indent="-285750" algn="l">
              <a:buFont typeface="Wingdings" panose="05000000000000000000" pitchFamily="2" charset="2"/>
              <a:buChar char="§"/>
            </a:pPr>
            <a:r>
              <a:rPr lang="de-DE" sz="1600" dirty="0">
                <a:solidFill>
                  <a:schemeClr val="bg1"/>
                </a:solidFill>
                <a:ea typeface="Times New Roman" panose="02020603050405020304" pitchFamily="18" charset="0"/>
              </a:rPr>
              <a:t>der Entwicklung </a:t>
            </a:r>
            <a:r>
              <a:rPr lang="de-DE" sz="1600" dirty="0" smtClean="0">
                <a:solidFill>
                  <a:schemeClr val="bg1"/>
                </a:solidFill>
                <a:ea typeface="Times New Roman" panose="02020603050405020304" pitchFamily="18" charset="0"/>
              </a:rPr>
              <a:t>ihrer </a:t>
            </a:r>
            <a:r>
              <a:rPr lang="de-DE" sz="1600" dirty="0">
                <a:solidFill>
                  <a:schemeClr val="bg1"/>
                </a:solidFill>
                <a:ea typeface="Times New Roman" panose="02020603050405020304" pitchFamily="18" charset="0"/>
              </a:rPr>
              <a:t>Forschungs- und </a:t>
            </a:r>
            <a:r>
              <a:rPr lang="de-DE" sz="1600" dirty="0" smtClean="0">
                <a:solidFill>
                  <a:schemeClr val="bg1"/>
                </a:solidFill>
                <a:ea typeface="Times New Roman" panose="02020603050405020304" pitchFamily="18" charset="0"/>
              </a:rPr>
              <a:t>Innovationskapazitäten</a:t>
            </a:r>
          </a:p>
          <a:p>
            <a:pPr lvl="1" algn="l"/>
            <a:endParaRPr lang="de-DE" sz="1600" dirty="0">
              <a:solidFill>
                <a:schemeClr val="bg1"/>
              </a:solidFill>
              <a:ea typeface="Times New Roman" panose="02020603050405020304" pitchFamily="18" charset="0"/>
            </a:endParaRPr>
          </a:p>
          <a:p>
            <a:pPr lvl="1" algn="l"/>
            <a:r>
              <a:rPr lang="de-DE" sz="1600" dirty="0">
                <a:solidFill>
                  <a:schemeClr val="bg1"/>
                </a:solidFill>
                <a:ea typeface="Times New Roman" panose="02020603050405020304" pitchFamily="18" charset="0"/>
              </a:rPr>
              <a:t>     </a:t>
            </a:r>
            <a:r>
              <a:rPr lang="de-DE" sz="1600" dirty="0" smtClean="0">
                <a:solidFill>
                  <a:schemeClr val="bg1"/>
                </a:solidFill>
                <a:ea typeface="Times New Roman" panose="02020603050405020304" pitchFamily="18" charset="0"/>
              </a:rPr>
              <a:t>und</a:t>
            </a:r>
          </a:p>
          <a:p>
            <a:pPr lvl="1" algn="l"/>
            <a:endParaRPr lang="de-DE" sz="1600" dirty="0">
              <a:solidFill>
                <a:schemeClr val="bg1"/>
              </a:solidFill>
              <a:ea typeface="Times New Roman" panose="02020603050405020304" pitchFamily="18" charset="0"/>
            </a:endParaRPr>
          </a:p>
          <a:p>
            <a:pPr marL="742950" lvl="1" indent="-285750" algn="l">
              <a:buFont typeface="Wingdings" panose="05000000000000000000" pitchFamily="2" charset="2"/>
              <a:buChar char="§"/>
            </a:pPr>
            <a:r>
              <a:rPr lang="de-DE" sz="1600" dirty="0">
                <a:solidFill>
                  <a:schemeClr val="bg1"/>
                </a:solidFill>
                <a:ea typeface="Times New Roman" panose="02020603050405020304" pitchFamily="18" charset="0"/>
              </a:rPr>
              <a:t>d</a:t>
            </a:r>
            <a:r>
              <a:rPr lang="de-DE" sz="1600" dirty="0" smtClean="0">
                <a:solidFill>
                  <a:schemeClr val="bg1"/>
                </a:solidFill>
                <a:ea typeface="Times New Roman" panose="02020603050405020304" pitchFamily="18" charset="0"/>
              </a:rPr>
              <a:t>er Umsetzung energieeffizienter </a:t>
            </a:r>
            <a:r>
              <a:rPr lang="de-DE" sz="1600" dirty="0">
                <a:solidFill>
                  <a:schemeClr val="bg1"/>
                </a:solidFill>
                <a:ea typeface="Times New Roman" panose="02020603050405020304" pitchFamily="18" charset="0"/>
              </a:rPr>
              <a:t>Projekte</a:t>
            </a:r>
          </a:p>
        </p:txBody>
      </p:sp>
    </p:spTree>
    <p:extLst>
      <p:ext uri="{BB962C8B-B14F-4D97-AF65-F5344CB8AC3E}">
        <p14:creationId xmlns:p14="http://schemas.microsoft.com/office/powerpoint/2010/main" val="1121511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7"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grpSp>
        <p:nvGrpSpPr>
          <p:cNvPr id="18" name="Gruppieren 17"/>
          <p:cNvGrpSpPr/>
          <p:nvPr/>
        </p:nvGrpSpPr>
        <p:grpSpPr>
          <a:xfrm>
            <a:off x="683443" y="3643463"/>
            <a:ext cx="7632848" cy="985258"/>
            <a:chOff x="683568" y="3839503"/>
            <a:chExt cx="7632848" cy="985258"/>
          </a:xfrm>
        </p:grpSpPr>
        <p:sp>
          <p:nvSpPr>
            <p:cNvPr id="2" name="Rechteck 1"/>
            <p:cNvSpPr/>
            <p:nvPr/>
          </p:nvSpPr>
          <p:spPr bwMode="auto">
            <a:xfrm>
              <a:off x="683568" y="3839503"/>
              <a:ext cx="7098338" cy="985258"/>
            </a:xfrm>
            <a:prstGeom prst="rect">
              <a:avLst/>
            </a:prstGeom>
            <a:solidFill>
              <a:srgbClr val="174697"/>
            </a:solidFill>
            <a:ln w="9525" cap="flat" cmpd="sng" algn="ctr">
              <a:solidFill>
                <a:srgbClr val="3333CC"/>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0" name="Rechteck 9"/>
            <p:cNvSpPr/>
            <p:nvPr/>
          </p:nvSpPr>
          <p:spPr>
            <a:xfrm>
              <a:off x="1763688" y="3936011"/>
              <a:ext cx="6552728" cy="830997"/>
            </a:xfrm>
            <a:prstGeom prst="rect">
              <a:avLst/>
            </a:prstGeom>
          </p:spPr>
          <p:txBody>
            <a:bodyPr wrap="square">
              <a:spAutoFit/>
            </a:bodyPr>
            <a:lstStyle/>
            <a:p>
              <a:pPr algn="l"/>
              <a:r>
                <a:rPr lang="de-DE" sz="1600" dirty="0" smtClean="0">
                  <a:solidFill>
                    <a:schemeClr val="bg1"/>
                  </a:solidFill>
                  <a:ea typeface="Times New Roman" panose="02020603050405020304" pitchFamily="18" charset="0"/>
                </a:rPr>
                <a:t>Entwicklung von Forschungs- und Innovationskapazitäten:</a:t>
              </a:r>
              <a:br>
                <a:rPr lang="de-DE" sz="1600" dirty="0" smtClean="0">
                  <a:solidFill>
                    <a:schemeClr val="bg1"/>
                  </a:solidFill>
                  <a:ea typeface="Times New Roman" panose="02020603050405020304" pitchFamily="18" charset="0"/>
                </a:rPr>
              </a:br>
              <a:r>
                <a:rPr lang="de-DE" sz="1600" b="1" dirty="0" smtClean="0">
                  <a:solidFill>
                    <a:schemeClr val="bg1"/>
                  </a:solidFill>
                  <a:ea typeface="Times New Roman" panose="02020603050405020304" pitchFamily="18" charset="0"/>
                </a:rPr>
                <a:t>F&amp;E-Förderung</a:t>
              </a:r>
              <a:r>
                <a:rPr lang="de-DE" sz="1600" dirty="0" smtClean="0">
                  <a:solidFill>
                    <a:schemeClr val="bg1"/>
                  </a:solidFill>
                  <a:ea typeface="Times New Roman" panose="02020603050405020304" pitchFamily="18" charset="0"/>
                </a:rPr>
                <a:t>, Fördervolumen während der Förderperiode</a:t>
              </a:r>
              <a:br>
                <a:rPr lang="de-DE" sz="1600" dirty="0" smtClean="0">
                  <a:solidFill>
                    <a:schemeClr val="bg1"/>
                  </a:solidFill>
                  <a:ea typeface="Times New Roman" panose="02020603050405020304" pitchFamily="18" charset="0"/>
                </a:rPr>
              </a:br>
              <a:r>
                <a:rPr lang="de-DE" sz="1600" b="1" dirty="0" smtClean="0">
                  <a:solidFill>
                    <a:schemeClr val="bg1"/>
                  </a:solidFill>
                  <a:ea typeface="Times New Roman" panose="02020603050405020304" pitchFamily="18" charset="0"/>
                </a:rPr>
                <a:t>25 Millionen Euro</a:t>
              </a:r>
              <a:r>
                <a:rPr lang="de-DE" sz="1600" dirty="0" smtClean="0">
                  <a:solidFill>
                    <a:schemeClr val="bg1"/>
                  </a:solidFill>
                  <a:ea typeface="Times New Roman" panose="02020603050405020304" pitchFamily="18" charset="0"/>
                </a:rPr>
                <a:t>.</a:t>
              </a:r>
            </a:p>
          </p:txBody>
        </p:sp>
        <p:pic>
          <p:nvPicPr>
            <p:cNvPr id="3" name="Grafik 2"/>
            <p:cNvPicPr>
              <a:picLocks noChangeAspect="1"/>
            </p:cNvPicPr>
            <p:nvPr/>
          </p:nvPicPr>
          <p:blipFill>
            <a:blip r:embed="rId3"/>
            <a:stretch>
              <a:fillRect/>
            </a:stretch>
          </p:blipFill>
          <p:spPr>
            <a:xfrm>
              <a:off x="915123" y="3968650"/>
              <a:ext cx="703137" cy="717200"/>
            </a:xfrm>
            <a:prstGeom prst="rect">
              <a:avLst/>
            </a:prstGeom>
            <a:effectLst/>
          </p:spPr>
        </p:pic>
      </p:grpSp>
      <p:grpSp>
        <p:nvGrpSpPr>
          <p:cNvPr id="17" name="Gruppieren 16"/>
          <p:cNvGrpSpPr/>
          <p:nvPr/>
        </p:nvGrpSpPr>
        <p:grpSpPr>
          <a:xfrm>
            <a:off x="683443" y="2442757"/>
            <a:ext cx="7098463" cy="916571"/>
            <a:chOff x="683443" y="2681408"/>
            <a:chExt cx="7098463" cy="916571"/>
          </a:xfrm>
        </p:grpSpPr>
        <p:sp>
          <p:nvSpPr>
            <p:cNvPr id="9" name="Rechteck 8"/>
            <p:cNvSpPr/>
            <p:nvPr/>
          </p:nvSpPr>
          <p:spPr bwMode="auto">
            <a:xfrm>
              <a:off x="683443" y="2681408"/>
              <a:ext cx="7098338" cy="279489"/>
            </a:xfrm>
            <a:prstGeom prst="rect">
              <a:avLst/>
            </a:prstGeom>
            <a:solidFill>
              <a:srgbClr val="EDEBE4"/>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grpSp>
          <p:nvGrpSpPr>
            <p:cNvPr id="16" name="Gruppieren 15"/>
            <p:cNvGrpSpPr/>
            <p:nvPr/>
          </p:nvGrpSpPr>
          <p:grpSpPr>
            <a:xfrm>
              <a:off x="683568" y="2744086"/>
              <a:ext cx="7098338" cy="853893"/>
              <a:chOff x="683568" y="2744086"/>
              <a:chExt cx="7098338" cy="853893"/>
            </a:xfrm>
          </p:grpSpPr>
          <p:sp>
            <p:nvSpPr>
              <p:cNvPr id="11" name="Rechteck 10"/>
              <p:cNvSpPr/>
              <p:nvPr/>
            </p:nvSpPr>
            <p:spPr bwMode="auto">
              <a:xfrm>
                <a:off x="683568" y="2960897"/>
                <a:ext cx="7098338" cy="637082"/>
              </a:xfrm>
              <a:prstGeom prst="rect">
                <a:avLst/>
              </a:prstGeom>
              <a:solidFill>
                <a:srgbClr val="DBE6F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5" name="Grafik 4"/>
              <p:cNvPicPr>
                <a:picLocks noChangeAspect="1"/>
              </p:cNvPicPr>
              <p:nvPr/>
            </p:nvPicPr>
            <p:blipFill>
              <a:blip r:embed="rId4"/>
              <a:stretch>
                <a:fillRect/>
              </a:stretch>
            </p:blipFill>
            <p:spPr>
              <a:xfrm>
                <a:off x="899593" y="2820319"/>
                <a:ext cx="718668" cy="706982"/>
              </a:xfrm>
              <a:prstGeom prst="rect">
                <a:avLst/>
              </a:prstGeom>
              <a:effectLst/>
            </p:spPr>
          </p:pic>
          <p:sp>
            <p:nvSpPr>
              <p:cNvPr id="12" name="Rechteck 11"/>
              <p:cNvSpPr/>
              <p:nvPr/>
            </p:nvSpPr>
            <p:spPr>
              <a:xfrm>
                <a:off x="1270040" y="2744086"/>
                <a:ext cx="6470311" cy="830997"/>
              </a:xfrm>
              <a:prstGeom prst="rect">
                <a:avLst/>
              </a:prstGeom>
            </p:spPr>
            <p:txBody>
              <a:bodyPr wrap="square">
                <a:spAutoFit/>
              </a:bodyPr>
              <a:lstStyle/>
              <a:p>
                <a:pPr lvl="1" algn="l"/>
                <a:r>
                  <a:rPr lang="de-DE" sz="1600" dirty="0">
                    <a:solidFill>
                      <a:srgbClr val="005C8D"/>
                    </a:solidFill>
                    <a:ea typeface="Times New Roman" panose="02020603050405020304" pitchFamily="18" charset="0"/>
                  </a:rPr>
                  <a:t>Stärkung der Wachstums- und Wettbewerbsfähigkeit: Förderung von </a:t>
                </a:r>
                <a:r>
                  <a:rPr lang="de-DE" sz="1600" b="1" dirty="0">
                    <a:solidFill>
                      <a:srgbClr val="005C8D"/>
                    </a:solidFill>
                    <a:ea typeface="Times New Roman" panose="02020603050405020304" pitchFamily="18" charset="0"/>
                  </a:rPr>
                  <a:t>Wissens- und Technologietransfer (WTT)</a:t>
                </a:r>
                <a:r>
                  <a:rPr lang="de-DE" sz="1600" dirty="0">
                    <a:solidFill>
                      <a:srgbClr val="005C8D"/>
                    </a:solidFill>
                    <a:ea typeface="Times New Roman" panose="02020603050405020304" pitchFamily="18" charset="0"/>
                  </a:rPr>
                  <a:t>, Fördervolumen während der Förderperiode </a:t>
                </a:r>
                <a:r>
                  <a:rPr lang="de-DE" sz="1600" b="1" dirty="0">
                    <a:solidFill>
                      <a:srgbClr val="005C8D"/>
                    </a:solidFill>
                    <a:ea typeface="Times New Roman" panose="02020603050405020304" pitchFamily="18" charset="0"/>
                  </a:rPr>
                  <a:t>40 Millionen Euro</a:t>
                </a:r>
                <a:r>
                  <a:rPr lang="de-DE" sz="1600" dirty="0" smtClean="0">
                    <a:solidFill>
                      <a:srgbClr val="005C8D"/>
                    </a:solidFill>
                    <a:ea typeface="Times New Roman" panose="02020603050405020304" pitchFamily="18" charset="0"/>
                  </a:rPr>
                  <a:t>.</a:t>
                </a:r>
                <a:endParaRPr lang="de-DE" sz="1600" dirty="0">
                  <a:solidFill>
                    <a:srgbClr val="005C8D"/>
                  </a:solidFill>
                  <a:ea typeface="Times New Roman" panose="02020603050405020304" pitchFamily="18" charset="0"/>
                </a:endParaRPr>
              </a:p>
            </p:txBody>
          </p:sp>
        </p:grpSp>
      </p:grpSp>
      <p:sp>
        <p:nvSpPr>
          <p:cNvPr id="14" name="Rechteck 13"/>
          <p:cNvSpPr/>
          <p:nvPr/>
        </p:nvSpPr>
        <p:spPr>
          <a:xfrm>
            <a:off x="647501" y="1373867"/>
            <a:ext cx="7170221" cy="830997"/>
          </a:xfrm>
          <a:prstGeom prst="rect">
            <a:avLst/>
          </a:prstGeom>
        </p:spPr>
        <p:txBody>
          <a:bodyPr wrap="square">
            <a:spAutoFit/>
          </a:bodyPr>
          <a:lstStyle/>
          <a:p>
            <a:pPr algn="l"/>
            <a:r>
              <a:rPr lang="de-DE" sz="1600" dirty="0" smtClean="0">
                <a:solidFill>
                  <a:srgbClr val="174697"/>
                </a:solidFill>
                <a:ea typeface="Times New Roman" panose="02020603050405020304" pitchFamily="18" charset="0"/>
              </a:rPr>
              <a:t>Orientiert an diesen Zielen bietet </a:t>
            </a:r>
            <a:r>
              <a:rPr lang="de-DE" sz="1600" dirty="0">
                <a:solidFill>
                  <a:srgbClr val="174697"/>
                </a:solidFill>
                <a:ea typeface="Times New Roman" panose="02020603050405020304" pitchFamily="18" charset="0"/>
              </a:rPr>
              <a:t>das Land Hessen in der Förderperiode 2021 bis </a:t>
            </a:r>
            <a:r>
              <a:rPr lang="de-DE" sz="1600" dirty="0" smtClean="0">
                <a:solidFill>
                  <a:srgbClr val="174697"/>
                </a:solidFill>
                <a:ea typeface="Times New Roman" panose="02020603050405020304" pitchFamily="18" charset="0"/>
              </a:rPr>
              <a:t>2027 Förderprogramme </a:t>
            </a:r>
            <a:r>
              <a:rPr lang="de-DE" sz="1600" dirty="0">
                <a:solidFill>
                  <a:srgbClr val="174697"/>
                </a:solidFill>
                <a:ea typeface="Times New Roman" panose="02020603050405020304" pitchFamily="18" charset="0"/>
              </a:rPr>
              <a:t>aus dem EFRE-Fonds </a:t>
            </a:r>
            <a:r>
              <a:rPr lang="de-DE" sz="1600" dirty="0" smtClean="0">
                <a:solidFill>
                  <a:srgbClr val="174697"/>
                </a:solidFill>
                <a:ea typeface="Times New Roman" panose="02020603050405020304" pitchFamily="18" charset="0"/>
              </a:rPr>
              <a:t>an. Im Folgenden werden davon drei Programme des Hessischen Wirtschaftsministeriums vorgestellt:</a:t>
            </a:r>
            <a:endParaRPr lang="de-DE" sz="1600" dirty="0">
              <a:solidFill>
                <a:srgbClr val="174697"/>
              </a:solidFill>
              <a:ea typeface="Times New Roman" panose="02020603050405020304" pitchFamily="18" charset="0"/>
            </a:endParaRPr>
          </a:p>
        </p:txBody>
      </p:sp>
      <p:grpSp>
        <p:nvGrpSpPr>
          <p:cNvPr id="20" name="Gruppieren 19"/>
          <p:cNvGrpSpPr/>
          <p:nvPr/>
        </p:nvGrpSpPr>
        <p:grpSpPr>
          <a:xfrm>
            <a:off x="683443" y="4912856"/>
            <a:ext cx="7164921" cy="964390"/>
            <a:chOff x="683443" y="4951611"/>
            <a:chExt cx="7164921" cy="964390"/>
          </a:xfrm>
        </p:grpSpPr>
        <p:sp>
          <p:nvSpPr>
            <p:cNvPr id="19" name="Rechteck 18"/>
            <p:cNvSpPr/>
            <p:nvPr/>
          </p:nvSpPr>
          <p:spPr bwMode="auto">
            <a:xfrm>
              <a:off x="683443" y="4951611"/>
              <a:ext cx="7098338" cy="964390"/>
            </a:xfrm>
            <a:prstGeom prst="rect">
              <a:avLst/>
            </a:prstGeom>
            <a:solidFill>
              <a:schemeClr val="bg1"/>
            </a:solidFill>
            <a:ln w="9525" cap="flat" cmpd="sng" algn="ctr">
              <a:solidFill>
                <a:srgbClr val="5B5B5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4" name="Grafik 3"/>
            <p:cNvPicPr>
              <a:picLocks noChangeAspect="1"/>
            </p:cNvPicPr>
            <p:nvPr/>
          </p:nvPicPr>
          <p:blipFill>
            <a:blip r:embed="rId5"/>
            <a:stretch>
              <a:fillRect/>
            </a:stretch>
          </p:blipFill>
          <p:spPr>
            <a:xfrm>
              <a:off x="883850" y="5061849"/>
              <a:ext cx="703137" cy="677081"/>
            </a:xfrm>
            <a:prstGeom prst="rect">
              <a:avLst/>
            </a:prstGeom>
            <a:effectLst/>
          </p:spPr>
        </p:pic>
        <p:sp>
          <p:nvSpPr>
            <p:cNvPr id="15" name="Rechteck 14"/>
            <p:cNvSpPr/>
            <p:nvPr/>
          </p:nvSpPr>
          <p:spPr>
            <a:xfrm>
              <a:off x="1727684" y="4984890"/>
              <a:ext cx="6120680" cy="830997"/>
            </a:xfrm>
            <a:prstGeom prst="rect">
              <a:avLst/>
            </a:prstGeom>
          </p:spPr>
          <p:txBody>
            <a:bodyPr wrap="square">
              <a:spAutoFit/>
            </a:bodyPr>
            <a:lstStyle/>
            <a:p>
              <a:pPr algn="l"/>
              <a:r>
                <a:rPr lang="de-DE" sz="1600" dirty="0">
                  <a:solidFill>
                    <a:schemeClr val="tx1">
                      <a:lumMod val="65000"/>
                      <a:lumOff val="35000"/>
                    </a:schemeClr>
                  </a:solidFill>
                  <a:ea typeface="Times New Roman" panose="02020603050405020304" pitchFamily="18" charset="0"/>
                </a:rPr>
                <a:t>Unterstützung bei der Umsetzung energieeffizienter Projekte: </a:t>
              </a:r>
              <a:r>
                <a:rPr lang="de-DE" sz="1600" b="1" dirty="0">
                  <a:solidFill>
                    <a:schemeClr val="tx1">
                      <a:lumMod val="65000"/>
                      <a:lumOff val="35000"/>
                    </a:schemeClr>
                  </a:solidFill>
                  <a:ea typeface="Times New Roman" panose="02020603050405020304" pitchFamily="18" charset="0"/>
                </a:rPr>
                <a:t>PIUS-</a:t>
              </a:r>
              <a:r>
                <a:rPr lang="de-DE" sz="1600" b="1" dirty="0" err="1">
                  <a:solidFill>
                    <a:schemeClr val="tx1">
                      <a:lumMod val="65000"/>
                      <a:lumOff val="35000"/>
                    </a:schemeClr>
                  </a:solidFill>
                  <a:ea typeface="Times New Roman" panose="02020603050405020304" pitchFamily="18" charset="0"/>
                </a:rPr>
                <a:t>Invest</a:t>
              </a:r>
              <a:r>
                <a:rPr lang="de-DE" sz="1600" b="1" dirty="0">
                  <a:solidFill>
                    <a:schemeClr val="tx1">
                      <a:lumMod val="65000"/>
                      <a:lumOff val="35000"/>
                    </a:schemeClr>
                  </a:solidFill>
                  <a:ea typeface="Times New Roman" panose="02020603050405020304" pitchFamily="18" charset="0"/>
                </a:rPr>
                <a:t> (Produktionsintegrierter Umweltschutz)</a:t>
              </a:r>
              <a:r>
                <a:rPr lang="de-DE" sz="1600" dirty="0">
                  <a:solidFill>
                    <a:schemeClr val="tx1">
                      <a:lumMod val="65000"/>
                      <a:lumOff val="35000"/>
                    </a:schemeClr>
                  </a:solidFill>
                  <a:ea typeface="Times New Roman" panose="02020603050405020304" pitchFamily="18" charset="0"/>
                </a:rPr>
                <a:t>, Fördervolumen während der Förderperiode </a:t>
              </a:r>
              <a:r>
                <a:rPr lang="de-DE" sz="1600" b="1" dirty="0">
                  <a:solidFill>
                    <a:schemeClr val="tx1">
                      <a:lumMod val="65000"/>
                      <a:lumOff val="35000"/>
                    </a:schemeClr>
                  </a:solidFill>
                  <a:ea typeface="Times New Roman" panose="02020603050405020304" pitchFamily="18" charset="0"/>
                </a:rPr>
                <a:t>20 Millionen </a:t>
              </a:r>
              <a:r>
                <a:rPr lang="de-DE" sz="1600" b="1" dirty="0" smtClean="0">
                  <a:solidFill>
                    <a:schemeClr val="tx1">
                      <a:lumMod val="65000"/>
                      <a:lumOff val="35000"/>
                    </a:schemeClr>
                  </a:solidFill>
                  <a:ea typeface="Times New Roman" panose="02020603050405020304" pitchFamily="18" charset="0"/>
                </a:rPr>
                <a:t>Euro</a:t>
              </a:r>
              <a:r>
                <a:rPr lang="de-DE" sz="1600" dirty="0" smtClean="0">
                  <a:solidFill>
                    <a:schemeClr val="tx1">
                      <a:lumMod val="65000"/>
                      <a:lumOff val="35000"/>
                    </a:schemeClr>
                  </a:solidFill>
                  <a:ea typeface="Times New Roman" panose="02020603050405020304" pitchFamily="18" charset="0"/>
                </a:rPr>
                <a:t>.</a:t>
              </a:r>
              <a:r>
                <a:rPr lang="de-DE" sz="1600" dirty="0" smtClean="0">
                  <a:solidFill>
                    <a:schemeClr val="bg1"/>
                  </a:solidFill>
                  <a:ea typeface="Times New Roman" panose="02020603050405020304" pitchFamily="18" charset="0"/>
                </a:rPr>
                <a:t>.</a:t>
              </a:r>
              <a:endParaRPr lang="de-DE" sz="1600" dirty="0">
                <a:solidFill>
                  <a:schemeClr val="bg1"/>
                </a:solidFill>
                <a:ea typeface="Times New Roman" panose="02020603050405020304" pitchFamily="18" charset="0"/>
              </a:endParaRPr>
            </a:p>
          </p:txBody>
        </p:sp>
      </p:grpSp>
    </p:spTree>
    <p:extLst>
      <p:ext uri="{BB962C8B-B14F-4D97-AF65-F5344CB8AC3E}">
        <p14:creationId xmlns:p14="http://schemas.microsoft.com/office/powerpoint/2010/main" val="2395718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4" name="Grafik 3"/>
          <p:cNvPicPr>
            <a:picLocks noChangeAspect="1"/>
          </p:cNvPicPr>
          <p:nvPr/>
        </p:nvPicPr>
        <p:blipFill>
          <a:blip r:embed="rId3"/>
          <a:stretch>
            <a:fillRect/>
          </a:stretch>
        </p:blipFill>
        <p:spPr>
          <a:xfrm>
            <a:off x="827584" y="1124745"/>
            <a:ext cx="6840760" cy="1931178"/>
          </a:xfrm>
          <a:prstGeom prst="rect">
            <a:avLst/>
          </a:prstGeom>
          <a:effectLst>
            <a:outerShdw blurRad="50800" dist="38100" dir="2700000" algn="tl" rotWithShape="0">
              <a:prstClr val="black">
                <a:alpha val="40000"/>
              </a:prstClr>
            </a:outerShdw>
          </a:effectLst>
        </p:spPr>
      </p:pic>
      <p:sp>
        <p:nvSpPr>
          <p:cNvPr id="5" name="Rechteck 4"/>
          <p:cNvSpPr/>
          <p:nvPr/>
        </p:nvSpPr>
        <p:spPr bwMode="auto">
          <a:xfrm>
            <a:off x="827584" y="2996952"/>
            <a:ext cx="6840760" cy="3096344"/>
          </a:xfrm>
          <a:prstGeom prst="rect">
            <a:avLst/>
          </a:prstGeom>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19" name="Rechteck 18"/>
          <p:cNvSpPr/>
          <p:nvPr/>
        </p:nvSpPr>
        <p:spPr bwMode="auto">
          <a:xfrm>
            <a:off x="827584" y="2996952"/>
            <a:ext cx="6840760" cy="1368152"/>
          </a:xfrm>
          <a:prstGeom prst="rect">
            <a:avLst/>
          </a:prstGeom>
          <a:solidFill>
            <a:srgbClr val="EBEAE3"/>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sp>
        <p:nvSpPr>
          <p:cNvPr id="6" name="Rechteck 5"/>
          <p:cNvSpPr/>
          <p:nvPr/>
        </p:nvSpPr>
        <p:spPr>
          <a:xfrm>
            <a:off x="1331640" y="3429000"/>
            <a:ext cx="5832648" cy="584775"/>
          </a:xfrm>
          <a:prstGeom prst="rect">
            <a:avLst/>
          </a:prstGeom>
        </p:spPr>
        <p:txBody>
          <a:bodyPr wrap="square">
            <a:spAutoFit/>
          </a:bodyPr>
          <a:lstStyle/>
          <a:p>
            <a:r>
              <a:rPr lang="de-DE" sz="1600" dirty="0" smtClean="0">
                <a:solidFill>
                  <a:srgbClr val="005C8D"/>
                </a:solidFill>
                <a:ea typeface="Times New Roman" panose="02020603050405020304" pitchFamily="18" charset="0"/>
              </a:rPr>
              <a:t>Das Programm zur Förderung des Wissens- und Technologietransfers ist eine Gemeinschaftsproduktion von</a:t>
            </a:r>
          </a:p>
        </p:txBody>
      </p:sp>
      <p:grpSp>
        <p:nvGrpSpPr>
          <p:cNvPr id="18" name="Gruppieren 17"/>
          <p:cNvGrpSpPr/>
          <p:nvPr/>
        </p:nvGrpSpPr>
        <p:grpSpPr>
          <a:xfrm>
            <a:off x="1461395" y="4765217"/>
            <a:ext cx="5573138" cy="448737"/>
            <a:chOff x="1475656" y="4221088"/>
            <a:chExt cx="5573138" cy="448737"/>
          </a:xfrm>
        </p:grpSpPr>
        <p:pic>
          <p:nvPicPr>
            <p:cNvPr id="14" name="Grafik 13"/>
            <p:cNvPicPr>
              <a:picLocks noChangeAspect="1"/>
            </p:cNvPicPr>
            <p:nvPr/>
          </p:nvPicPr>
          <p:blipFill>
            <a:blip r:embed="rId4"/>
            <a:stretch>
              <a:fillRect/>
            </a:stretch>
          </p:blipFill>
          <p:spPr>
            <a:xfrm>
              <a:off x="1475656" y="4221088"/>
              <a:ext cx="1802983" cy="445069"/>
            </a:xfrm>
            <a:prstGeom prst="rect">
              <a:avLst/>
            </a:prstGeom>
            <a:solidFill>
              <a:srgbClr val="DBE6F0"/>
            </a:solidFill>
          </p:spPr>
        </p:pic>
        <p:pic>
          <p:nvPicPr>
            <p:cNvPr id="15" name="Grafik 14"/>
            <p:cNvPicPr>
              <a:picLocks noChangeAspect="1"/>
            </p:cNvPicPr>
            <p:nvPr/>
          </p:nvPicPr>
          <p:blipFill>
            <a:blip r:embed="rId5"/>
            <a:stretch>
              <a:fillRect/>
            </a:stretch>
          </p:blipFill>
          <p:spPr>
            <a:xfrm>
              <a:off x="3491881" y="4224756"/>
              <a:ext cx="1730320" cy="445069"/>
            </a:xfrm>
            <a:prstGeom prst="rect">
              <a:avLst/>
            </a:prstGeom>
          </p:spPr>
        </p:pic>
        <p:pic>
          <p:nvPicPr>
            <p:cNvPr id="16" name="Grafik 15"/>
            <p:cNvPicPr>
              <a:picLocks noChangeAspect="1"/>
            </p:cNvPicPr>
            <p:nvPr/>
          </p:nvPicPr>
          <p:blipFill>
            <a:blip r:embed="rId6"/>
            <a:stretch>
              <a:fillRect/>
            </a:stretch>
          </p:blipFill>
          <p:spPr>
            <a:xfrm>
              <a:off x="5435443" y="4221088"/>
              <a:ext cx="1613351" cy="446345"/>
            </a:xfrm>
            <a:prstGeom prst="rect">
              <a:avLst/>
            </a:prstGeom>
          </p:spPr>
        </p:pic>
      </p:grpSp>
      <p:sp>
        <p:nvSpPr>
          <p:cNvPr id="20" name="Rechteck 19"/>
          <p:cNvSpPr/>
          <p:nvPr/>
        </p:nvSpPr>
        <p:spPr bwMode="auto">
          <a:xfrm>
            <a:off x="827584" y="5589240"/>
            <a:ext cx="6840760" cy="504056"/>
          </a:xfrm>
          <a:prstGeom prst="rect">
            <a:avLst/>
          </a:prstGeom>
          <a:solidFill>
            <a:srgbClr val="DBE6F0"/>
          </a:solidFill>
          <a:ln w="9525"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9" name="Grafik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161504">
            <a:off x="6989970" y="5343269"/>
            <a:ext cx="1375753" cy="1405444"/>
          </a:xfrm>
          <a:prstGeom prst="rect">
            <a:avLst/>
          </a:prstGeom>
        </p:spPr>
      </p:pic>
    </p:spTree>
    <p:extLst>
      <p:ext uri="{BB962C8B-B14F-4D97-AF65-F5344CB8AC3E}">
        <p14:creationId xmlns:p14="http://schemas.microsoft.com/office/powerpoint/2010/main" val="3000137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4" name="Grafik 3"/>
          <p:cNvPicPr>
            <a:picLocks noChangeAspect="1"/>
          </p:cNvPicPr>
          <p:nvPr/>
        </p:nvPicPr>
        <p:blipFill>
          <a:blip r:embed="rId3"/>
          <a:stretch>
            <a:fillRect/>
          </a:stretch>
        </p:blipFill>
        <p:spPr>
          <a:xfrm>
            <a:off x="827584" y="1124745"/>
            <a:ext cx="6840760" cy="1931178"/>
          </a:xfrm>
          <a:prstGeom prst="rect">
            <a:avLst/>
          </a:prstGeom>
          <a:effectLst>
            <a:outerShdw blurRad="50800" dist="38100" dir="2700000" algn="tl" rotWithShape="0">
              <a:prstClr val="black">
                <a:alpha val="40000"/>
              </a:prstClr>
            </a:outerShdw>
          </a:effectLst>
        </p:spPr>
      </p:pic>
      <p:sp>
        <p:nvSpPr>
          <p:cNvPr id="5" name="Rechteck 4"/>
          <p:cNvSpPr/>
          <p:nvPr/>
        </p:nvSpPr>
        <p:spPr bwMode="auto">
          <a:xfrm>
            <a:off x="827585" y="2996952"/>
            <a:ext cx="6840760" cy="3096344"/>
          </a:xfrm>
          <a:prstGeom prst="rect">
            <a:avLst/>
          </a:prstGeom>
          <a:solidFill>
            <a:srgbClr val="DBE6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61504">
            <a:off x="6989970" y="5343269"/>
            <a:ext cx="1375753" cy="1405444"/>
          </a:xfrm>
          <a:prstGeom prst="rect">
            <a:avLst/>
          </a:prstGeom>
        </p:spPr>
      </p:pic>
      <p:sp>
        <p:nvSpPr>
          <p:cNvPr id="6" name="Rechteck 5"/>
          <p:cNvSpPr/>
          <p:nvPr/>
        </p:nvSpPr>
        <p:spPr>
          <a:xfrm>
            <a:off x="1331640" y="2996952"/>
            <a:ext cx="5832648" cy="2431435"/>
          </a:xfrm>
          <a:prstGeom prst="rect">
            <a:avLst/>
          </a:prstGeom>
          <a:effectLst/>
        </p:spPr>
        <p:txBody>
          <a:bodyPr wrap="square">
            <a:spAutoFit/>
          </a:bodyPr>
          <a:lstStyle/>
          <a:p>
            <a:endParaRPr lang="de-DE" b="1" dirty="0">
              <a:solidFill>
                <a:srgbClr val="174697"/>
              </a:solidFill>
              <a:effectLst>
                <a:outerShdw blurRad="60007" dist="310007" dir="7680000" sy="30000" kx="1300200" algn="ctr" rotWithShape="0">
                  <a:prstClr val="black">
                    <a:alpha val="32000"/>
                  </a:prstClr>
                </a:outerShdw>
              </a:effectLst>
              <a:ea typeface="Times New Roman" panose="02020603050405020304" pitchFamily="18" charset="0"/>
            </a:endParaRPr>
          </a:p>
          <a:p>
            <a:endParaRPr lang="de-DE" sz="1600" b="1" dirty="0" smtClean="0">
              <a:solidFill>
                <a:srgbClr val="174697"/>
              </a:solidFill>
              <a:effectLst>
                <a:outerShdw blurRad="60007" dist="310007" dir="7680000" sy="30000" kx="1300200" algn="ctr" rotWithShape="0">
                  <a:prstClr val="black">
                    <a:alpha val="32000"/>
                  </a:prstClr>
                </a:outerShdw>
              </a:effectLst>
              <a:ea typeface="Times New Roman" panose="02020603050405020304" pitchFamily="18" charset="0"/>
            </a:endParaRPr>
          </a:p>
          <a:p>
            <a:pPr marL="285750" indent="-285750" algn="l">
              <a:buFont typeface="Wingdings" panose="05000000000000000000" pitchFamily="2" charset="2"/>
              <a:buChar char="§"/>
            </a:pPr>
            <a:r>
              <a:rPr lang="de-DE" sz="1600" dirty="0" smtClean="0">
                <a:solidFill>
                  <a:srgbClr val="174697"/>
                </a:solidFill>
                <a:ea typeface="Times New Roman" panose="02020603050405020304" pitchFamily="18" charset="0"/>
              </a:rPr>
              <a:t>Wissens- und Technologietransfer beschleunigen.</a:t>
            </a:r>
            <a:br>
              <a:rPr lang="de-DE" sz="1600" dirty="0" smtClean="0">
                <a:solidFill>
                  <a:srgbClr val="174697"/>
                </a:solidFill>
                <a:ea typeface="Times New Roman" panose="02020603050405020304" pitchFamily="18" charset="0"/>
              </a:rPr>
            </a:br>
            <a:endParaRPr lang="de-DE" sz="1600" dirty="0" smtClean="0">
              <a:solidFill>
                <a:srgbClr val="174697"/>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rgbClr val="174697"/>
                </a:solidFill>
                <a:ea typeface="Times New Roman" panose="02020603050405020304" pitchFamily="18" charset="0"/>
              </a:rPr>
              <a:t>Wirtschaftliche und wissenschaftliche Potenziale des Standorts Hessen stärken.</a:t>
            </a:r>
            <a:br>
              <a:rPr lang="de-DE" sz="1600" dirty="0" smtClean="0">
                <a:solidFill>
                  <a:srgbClr val="174697"/>
                </a:solidFill>
                <a:ea typeface="Times New Roman" panose="02020603050405020304" pitchFamily="18" charset="0"/>
              </a:rPr>
            </a:br>
            <a:endParaRPr lang="de-DE" sz="1600" dirty="0" smtClean="0">
              <a:solidFill>
                <a:srgbClr val="174697"/>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rgbClr val="174697"/>
                </a:solidFill>
                <a:ea typeface="Times New Roman" panose="02020603050405020304" pitchFamily="18" charset="0"/>
              </a:rPr>
              <a:t>Zur </a:t>
            </a:r>
            <a:r>
              <a:rPr lang="de-DE" sz="1600" dirty="0">
                <a:solidFill>
                  <a:srgbClr val="174697"/>
                </a:solidFill>
                <a:ea typeface="Times New Roman" panose="02020603050405020304" pitchFamily="18" charset="0"/>
              </a:rPr>
              <a:t>E</a:t>
            </a:r>
            <a:r>
              <a:rPr lang="de-DE" sz="1600" dirty="0" smtClean="0">
                <a:solidFill>
                  <a:srgbClr val="174697"/>
                </a:solidFill>
                <a:ea typeface="Times New Roman" panose="02020603050405020304" pitchFamily="18" charset="0"/>
              </a:rPr>
              <a:t>rreichung der in der Hessischen Innovationsstrategie definierten Ziele beitragen.</a:t>
            </a:r>
          </a:p>
        </p:txBody>
      </p:sp>
      <p:sp>
        <p:nvSpPr>
          <p:cNvPr id="10" name="Rechteck 9"/>
          <p:cNvSpPr/>
          <p:nvPr/>
        </p:nvSpPr>
        <p:spPr>
          <a:xfrm>
            <a:off x="1331640" y="2996952"/>
            <a:ext cx="5832648" cy="461665"/>
          </a:xfrm>
          <a:prstGeom prst="rect">
            <a:avLst/>
          </a:prstGeom>
        </p:spPr>
        <p:txBody>
          <a:bodyPr wrap="square">
            <a:spAutoFit/>
          </a:bodyPr>
          <a:lstStyle/>
          <a:p>
            <a:r>
              <a:rPr lang="de-DE" b="1" dirty="0" smtClean="0">
                <a:solidFill>
                  <a:srgbClr val="174697"/>
                </a:solidFill>
                <a:ea typeface="Times New Roman" panose="02020603050405020304" pitchFamily="18" charset="0"/>
              </a:rPr>
              <a:t>Ziele</a:t>
            </a:r>
          </a:p>
        </p:txBody>
      </p:sp>
    </p:spTree>
    <p:extLst>
      <p:ext uri="{BB962C8B-B14F-4D97-AF65-F5344CB8AC3E}">
        <p14:creationId xmlns:p14="http://schemas.microsoft.com/office/powerpoint/2010/main" val="3465465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4" name="Grafik 3"/>
          <p:cNvPicPr>
            <a:picLocks noChangeAspect="1"/>
          </p:cNvPicPr>
          <p:nvPr/>
        </p:nvPicPr>
        <p:blipFill>
          <a:blip r:embed="rId3"/>
          <a:stretch>
            <a:fillRect/>
          </a:stretch>
        </p:blipFill>
        <p:spPr>
          <a:xfrm>
            <a:off x="827584" y="1124745"/>
            <a:ext cx="6840760" cy="1931178"/>
          </a:xfrm>
          <a:prstGeom prst="rect">
            <a:avLst/>
          </a:prstGeom>
          <a:effectLst>
            <a:outerShdw blurRad="50800" dist="38100" dir="2700000" algn="tl" rotWithShape="0">
              <a:prstClr val="black">
                <a:alpha val="40000"/>
              </a:prstClr>
            </a:outerShdw>
          </a:effectLst>
        </p:spPr>
      </p:pic>
      <p:sp>
        <p:nvSpPr>
          <p:cNvPr id="5" name="Rechteck 4"/>
          <p:cNvSpPr/>
          <p:nvPr/>
        </p:nvSpPr>
        <p:spPr bwMode="auto">
          <a:xfrm>
            <a:off x="827585" y="2996952"/>
            <a:ext cx="6840760" cy="3096344"/>
          </a:xfrm>
          <a:prstGeom prst="rect">
            <a:avLst/>
          </a:prstGeom>
          <a:solidFill>
            <a:srgbClr val="DBE6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61504">
            <a:off x="6989970" y="5343269"/>
            <a:ext cx="1375753" cy="1405444"/>
          </a:xfrm>
          <a:prstGeom prst="rect">
            <a:avLst/>
          </a:prstGeom>
        </p:spPr>
      </p:pic>
      <p:sp>
        <p:nvSpPr>
          <p:cNvPr id="6" name="Rechteck 5"/>
          <p:cNvSpPr/>
          <p:nvPr/>
        </p:nvSpPr>
        <p:spPr>
          <a:xfrm>
            <a:off x="1331640" y="3537590"/>
            <a:ext cx="5832648" cy="2123658"/>
          </a:xfrm>
          <a:prstGeom prst="rect">
            <a:avLst/>
          </a:prstGeom>
        </p:spPr>
        <p:txBody>
          <a:bodyPr wrap="square">
            <a:spAutoFit/>
          </a:bodyPr>
          <a:lstStyle/>
          <a:p>
            <a:pPr algn="l"/>
            <a:r>
              <a:rPr lang="de-DE" sz="1600" dirty="0" smtClean="0">
                <a:solidFill>
                  <a:srgbClr val="174697"/>
                </a:solidFill>
                <a:ea typeface="Times New Roman" panose="02020603050405020304" pitchFamily="18" charset="0"/>
              </a:rPr>
              <a:t>Öffentlich-rechtliche oder privatrechtliche Einrichtungen für Forschung und Wissensverbreitung mit Niederlassung oder Sitz in Hessen:</a:t>
            </a:r>
          </a:p>
          <a:p>
            <a:pPr marL="285750" indent="-285750" algn="l">
              <a:buFont typeface="Wingdings" panose="05000000000000000000" pitchFamily="2" charset="2"/>
              <a:buChar char="§"/>
            </a:pPr>
            <a:endParaRPr lang="de-DE" sz="1200" dirty="0">
              <a:solidFill>
                <a:srgbClr val="174697"/>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rgbClr val="174697"/>
                </a:solidFill>
                <a:ea typeface="Times New Roman" panose="02020603050405020304" pitchFamily="18" charset="0"/>
              </a:rPr>
              <a:t>Hochschulen, Forschungsinstitute, Technologietransfer-Einrichtungen</a:t>
            </a:r>
            <a:br>
              <a:rPr lang="de-DE" sz="1200" dirty="0" smtClean="0">
                <a:solidFill>
                  <a:srgbClr val="174697"/>
                </a:solidFill>
                <a:ea typeface="Times New Roman" panose="02020603050405020304" pitchFamily="18" charset="0"/>
              </a:rPr>
            </a:br>
            <a:endParaRPr lang="de-DE" sz="1200" dirty="0" smtClean="0">
              <a:solidFill>
                <a:srgbClr val="174697"/>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rgbClr val="174697"/>
                </a:solidFill>
                <a:ea typeface="Times New Roman" panose="02020603050405020304" pitchFamily="18" charset="0"/>
              </a:rPr>
              <a:t>Kooperationseinrichtungen für unabhängige Grundlagenforschung, industrielle Forschung, experimentelle Entwicklung</a:t>
            </a:r>
            <a:br>
              <a:rPr lang="de-DE" sz="1200" dirty="0" smtClean="0">
                <a:solidFill>
                  <a:srgbClr val="174697"/>
                </a:solidFill>
                <a:ea typeface="Times New Roman" panose="02020603050405020304" pitchFamily="18" charset="0"/>
              </a:rPr>
            </a:br>
            <a:endParaRPr lang="de-DE" sz="1200" dirty="0" smtClean="0">
              <a:solidFill>
                <a:srgbClr val="174697"/>
              </a:solidFill>
              <a:ea typeface="Times New Roman" panose="02020603050405020304" pitchFamily="18" charset="0"/>
            </a:endParaRPr>
          </a:p>
          <a:p>
            <a:pPr marL="285750" indent="-285750" algn="l">
              <a:buFont typeface="Wingdings" panose="05000000000000000000" pitchFamily="2" charset="2"/>
              <a:buChar char="§"/>
            </a:pPr>
            <a:r>
              <a:rPr lang="de-DE" sz="1200" dirty="0" smtClean="0">
                <a:solidFill>
                  <a:srgbClr val="174697"/>
                </a:solidFill>
                <a:ea typeface="Times New Roman" panose="02020603050405020304" pitchFamily="18" charset="0"/>
              </a:rPr>
              <a:t>Mehrere Einrichtungen für Forschung und Wissensverbreitung im Verbund</a:t>
            </a:r>
          </a:p>
        </p:txBody>
      </p:sp>
      <p:sp>
        <p:nvSpPr>
          <p:cNvPr id="10" name="Rechteck 9"/>
          <p:cNvSpPr/>
          <p:nvPr/>
        </p:nvSpPr>
        <p:spPr>
          <a:xfrm>
            <a:off x="1331640" y="2996952"/>
            <a:ext cx="5832648" cy="461665"/>
          </a:xfrm>
          <a:prstGeom prst="rect">
            <a:avLst/>
          </a:prstGeom>
        </p:spPr>
        <p:txBody>
          <a:bodyPr wrap="square">
            <a:spAutoFit/>
          </a:bodyPr>
          <a:lstStyle/>
          <a:p>
            <a:r>
              <a:rPr lang="de-DE" b="1" dirty="0" smtClean="0">
                <a:solidFill>
                  <a:srgbClr val="174697"/>
                </a:solidFill>
                <a:ea typeface="Times New Roman" panose="02020603050405020304" pitchFamily="18" charset="0"/>
              </a:rPr>
              <a:t>Begünstigte</a:t>
            </a:r>
          </a:p>
        </p:txBody>
      </p:sp>
    </p:spTree>
    <p:extLst>
      <p:ext uri="{BB962C8B-B14F-4D97-AF65-F5344CB8AC3E}">
        <p14:creationId xmlns:p14="http://schemas.microsoft.com/office/powerpoint/2010/main" val="3592486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533400" y="6400800"/>
            <a:ext cx="7248506" cy="381000"/>
          </a:xfrm>
        </p:spPr>
        <p:txBody>
          <a:bodyPr/>
          <a:lstStyle/>
          <a:p>
            <a:fld id="{0CF15FDC-7EA1-4210-97BE-A615F8BA5DD3}" type="datetime2">
              <a:rPr lang="de-DE" altLang="de-DE" sz="800" smtClean="0"/>
              <a:pPr/>
              <a:t>Freitag, 5. Mai 2023</a:t>
            </a:fld>
            <a:r>
              <a:rPr lang="de-DE" altLang="de-DE" sz="800" dirty="0" smtClean="0"/>
              <a:t> | Referent Sebastian Hummel | HMWEVW | Technologische Innovation. Ressourceneffiziente Produktion.</a:t>
            </a:r>
            <a:endParaRPr lang="de-DE" altLang="de-DE" sz="800" dirty="0"/>
          </a:p>
        </p:txBody>
      </p:sp>
      <p:sp>
        <p:nvSpPr>
          <p:cNvPr id="3" name="Fußzeilenplatzhalter 2"/>
          <p:cNvSpPr>
            <a:spLocks noGrp="1"/>
          </p:cNvSpPr>
          <p:nvPr>
            <p:ph type="ftr" sz="quarter" idx="11"/>
          </p:nvPr>
        </p:nvSpPr>
        <p:spPr>
          <a:xfrm>
            <a:off x="531813" y="295272"/>
            <a:ext cx="4112196" cy="455616"/>
          </a:xfrm>
        </p:spPr>
        <p:txBody>
          <a:bodyPr/>
          <a:lstStyle/>
          <a:p>
            <a:r>
              <a:rPr lang="de-DE" altLang="de-DE" dirty="0" smtClean="0"/>
              <a:t>Hessisches Ministerium für Wirtschaft, Energie, Verkehr und Wohnen</a:t>
            </a:r>
          </a:p>
          <a:p>
            <a:r>
              <a:rPr lang="de-DE" altLang="de-DE" dirty="0" smtClean="0"/>
              <a:t>Europäischer Fonds für Regionale Entwicklung (EFRE) Hessen</a:t>
            </a:r>
          </a:p>
          <a:p>
            <a:endParaRPr lang="de-DE" altLang="de-DE" dirty="0"/>
          </a:p>
        </p:txBody>
      </p:sp>
      <p:pic>
        <p:nvPicPr>
          <p:cNvPr id="7" name="Grafi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10861"/>
            <a:ext cx="1904936" cy="417970"/>
          </a:xfrm>
          <a:prstGeom prst="rect">
            <a:avLst/>
          </a:prstGeom>
        </p:spPr>
      </p:pic>
      <p:sp>
        <p:nvSpPr>
          <p:cNvPr id="8" name="Rechteck 7"/>
          <p:cNvSpPr/>
          <p:nvPr/>
        </p:nvSpPr>
        <p:spPr bwMode="auto">
          <a:xfrm>
            <a:off x="683568" y="972568"/>
            <a:ext cx="7098338" cy="5264744"/>
          </a:xfrm>
          <a:prstGeom prst="rect">
            <a:avLst/>
          </a:prstGeom>
          <a:solidFill>
            <a:srgbClr val="174697"/>
          </a:solidFill>
          <a:ln w="9525" cap="flat" cmpd="sng" algn="ctr">
            <a:solidFill>
              <a:srgbClr val="3333CC"/>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4" name="Grafik 3"/>
          <p:cNvPicPr>
            <a:picLocks noChangeAspect="1"/>
          </p:cNvPicPr>
          <p:nvPr/>
        </p:nvPicPr>
        <p:blipFill>
          <a:blip r:embed="rId3"/>
          <a:stretch>
            <a:fillRect/>
          </a:stretch>
        </p:blipFill>
        <p:spPr>
          <a:xfrm>
            <a:off x="827584" y="1124745"/>
            <a:ext cx="6840760" cy="1931178"/>
          </a:xfrm>
          <a:prstGeom prst="rect">
            <a:avLst/>
          </a:prstGeom>
          <a:effectLst>
            <a:outerShdw blurRad="50800" dist="38100" dir="2700000" algn="tl" rotWithShape="0">
              <a:prstClr val="black">
                <a:alpha val="40000"/>
              </a:prstClr>
            </a:outerShdw>
          </a:effectLst>
        </p:spPr>
      </p:pic>
      <p:sp>
        <p:nvSpPr>
          <p:cNvPr id="5" name="Rechteck 4"/>
          <p:cNvSpPr/>
          <p:nvPr/>
        </p:nvSpPr>
        <p:spPr bwMode="auto">
          <a:xfrm>
            <a:off x="827585" y="2996952"/>
            <a:ext cx="6840760" cy="3096344"/>
          </a:xfrm>
          <a:prstGeom prst="rect">
            <a:avLst/>
          </a:prstGeom>
          <a:solidFill>
            <a:srgbClr val="DBE6F0"/>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rgbClr val="3333CC"/>
              </a:solidFill>
              <a:effectLst/>
              <a:latin typeface="Arial" charset="0"/>
            </a:endParaRPr>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61504">
            <a:off x="6989970" y="5343269"/>
            <a:ext cx="1375753" cy="1405444"/>
          </a:xfrm>
          <a:prstGeom prst="rect">
            <a:avLst/>
          </a:prstGeom>
        </p:spPr>
      </p:pic>
      <p:sp>
        <p:nvSpPr>
          <p:cNvPr id="6" name="Rechteck 5"/>
          <p:cNvSpPr/>
          <p:nvPr/>
        </p:nvSpPr>
        <p:spPr>
          <a:xfrm>
            <a:off x="1331640" y="3721095"/>
            <a:ext cx="5832648" cy="1508105"/>
          </a:xfrm>
          <a:prstGeom prst="rect">
            <a:avLst/>
          </a:prstGeom>
        </p:spPr>
        <p:txBody>
          <a:bodyPr wrap="square">
            <a:spAutoFit/>
          </a:bodyPr>
          <a:lstStyle/>
          <a:p>
            <a:pPr marL="285750" indent="-285750" algn="l">
              <a:buFont typeface="Wingdings" panose="05000000000000000000" pitchFamily="2" charset="2"/>
              <a:buChar char="§"/>
            </a:pPr>
            <a:r>
              <a:rPr lang="de-DE" sz="1600" dirty="0" smtClean="0">
                <a:solidFill>
                  <a:srgbClr val="174697"/>
                </a:solidFill>
                <a:ea typeface="Times New Roman" panose="02020603050405020304" pitchFamily="18" charset="0"/>
              </a:rPr>
              <a:t>Personalkosten</a:t>
            </a:r>
            <a:br>
              <a:rPr lang="de-DE" sz="1600" dirty="0" smtClean="0">
                <a:solidFill>
                  <a:srgbClr val="174697"/>
                </a:solidFill>
                <a:ea typeface="Times New Roman" panose="02020603050405020304" pitchFamily="18" charset="0"/>
              </a:rPr>
            </a:br>
            <a:r>
              <a:rPr lang="de-DE" sz="1200" dirty="0" smtClean="0">
                <a:solidFill>
                  <a:srgbClr val="174697"/>
                </a:solidFill>
                <a:ea typeface="Times New Roman" panose="02020603050405020304" pitchFamily="18" charset="0"/>
              </a:rPr>
              <a:t>Personal, das direkt für das förderfähige Vorhaben eingesetzt wird</a:t>
            </a:r>
          </a:p>
          <a:p>
            <a:pPr algn="l"/>
            <a:endParaRPr lang="de-DE" sz="1200" dirty="0" smtClean="0">
              <a:solidFill>
                <a:srgbClr val="174697"/>
              </a:solidFill>
              <a:ea typeface="Times New Roman" panose="02020603050405020304" pitchFamily="18" charset="0"/>
            </a:endParaRPr>
          </a:p>
          <a:p>
            <a:pPr marL="285750" indent="-285750" algn="l">
              <a:buFont typeface="Wingdings" panose="05000000000000000000" pitchFamily="2" charset="2"/>
              <a:buChar char="§"/>
            </a:pPr>
            <a:r>
              <a:rPr lang="de-DE" sz="1600" dirty="0" smtClean="0">
                <a:solidFill>
                  <a:srgbClr val="174697"/>
                </a:solidFill>
                <a:ea typeface="Times New Roman" panose="02020603050405020304" pitchFamily="18" charset="0"/>
              </a:rPr>
              <a:t>Sachkosten</a:t>
            </a:r>
            <a:br>
              <a:rPr lang="de-DE" sz="1600" dirty="0" smtClean="0">
                <a:solidFill>
                  <a:srgbClr val="174697"/>
                </a:solidFill>
                <a:ea typeface="Times New Roman" panose="02020603050405020304" pitchFamily="18" charset="0"/>
              </a:rPr>
            </a:br>
            <a:r>
              <a:rPr lang="de-DE" sz="1200" dirty="0" smtClean="0">
                <a:solidFill>
                  <a:srgbClr val="174697"/>
                </a:solidFill>
                <a:ea typeface="Times New Roman" panose="02020603050405020304" pitchFamily="18" charset="0"/>
              </a:rPr>
              <a:t>Ausstattungskosten, Beratungskosten, Dienstleistungen, Hochbaumaßnahmen, Kosten für die Bereitstellung von Waren, Grundstücken, Immobilien</a:t>
            </a:r>
            <a:r>
              <a:rPr lang="de-DE" sz="1600" dirty="0" smtClean="0">
                <a:solidFill>
                  <a:srgbClr val="174697"/>
                </a:solidFill>
                <a:ea typeface="Times New Roman" panose="02020603050405020304" pitchFamily="18" charset="0"/>
              </a:rPr>
              <a:t/>
            </a:r>
            <a:br>
              <a:rPr lang="de-DE" sz="1600" dirty="0" smtClean="0">
                <a:solidFill>
                  <a:srgbClr val="174697"/>
                </a:solidFill>
                <a:ea typeface="Times New Roman" panose="02020603050405020304" pitchFamily="18" charset="0"/>
              </a:rPr>
            </a:br>
            <a:endParaRPr lang="de-DE" sz="1200" dirty="0" smtClean="0">
              <a:solidFill>
                <a:srgbClr val="174697"/>
              </a:solidFill>
              <a:ea typeface="Times New Roman" panose="02020603050405020304" pitchFamily="18" charset="0"/>
            </a:endParaRPr>
          </a:p>
        </p:txBody>
      </p:sp>
      <p:sp>
        <p:nvSpPr>
          <p:cNvPr id="10" name="Rechteck 9"/>
          <p:cNvSpPr/>
          <p:nvPr/>
        </p:nvSpPr>
        <p:spPr>
          <a:xfrm>
            <a:off x="1331640" y="2996952"/>
            <a:ext cx="5832648" cy="461665"/>
          </a:xfrm>
          <a:prstGeom prst="rect">
            <a:avLst/>
          </a:prstGeom>
        </p:spPr>
        <p:txBody>
          <a:bodyPr wrap="square">
            <a:spAutoFit/>
          </a:bodyPr>
          <a:lstStyle/>
          <a:p>
            <a:r>
              <a:rPr lang="de-DE" b="1" dirty="0" smtClean="0">
                <a:solidFill>
                  <a:srgbClr val="174697"/>
                </a:solidFill>
                <a:ea typeface="Times New Roman" panose="02020603050405020304" pitchFamily="18" charset="0"/>
              </a:rPr>
              <a:t>Förderfähige Kosten</a:t>
            </a:r>
          </a:p>
        </p:txBody>
      </p:sp>
    </p:spTree>
    <p:extLst>
      <p:ext uri="{BB962C8B-B14F-4D97-AF65-F5344CB8AC3E}">
        <p14:creationId xmlns:p14="http://schemas.microsoft.com/office/powerpoint/2010/main" val="3785111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HMWEVL">
  <a:themeElements>
    <a:clrScheme name="Entwurf HMWVL Standard PowerPoint-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ntwurf HMWVL Standard PowerPoint-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3333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2400" b="0" i="0" u="none" strike="noStrike" cap="none" normalizeH="0" baseline="0" smtClean="0">
            <a:ln>
              <a:noFill/>
            </a:ln>
            <a:solidFill>
              <a:srgbClr val="3333CC"/>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rgbClr val="3333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2400" b="0" i="0" u="none" strike="noStrike" cap="none" normalizeH="0" baseline="0" smtClean="0">
            <a:ln>
              <a:noFill/>
            </a:ln>
            <a:solidFill>
              <a:srgbClr val="3333CC"/>
            </a:solidFill>
            <a:effectLst/>
            <a:latin typeface="Arial" charset="0"/>
          </a:defRPr>
        </a:defPPr>
      </a:lstStyle>
    </a:lnDef>
  </a:objectDefaults>
  <a:extraClrSchemeLst>
    <a:extraClrScheme>
      <a:clrScheme name="Entwurf HMWVL Standard PowerPoint-Vorlag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ntwurf HMWVL Standard PowerPoint-Vorlag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ntwurf HMWVL Standard PowerPoint-Vorlag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ntwurf HMWVL Standard PowerPoint-Vorlag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ntwurf HMWVL Standard PowerPoint-Vorla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ntwurf HMWVL Standard PowerPoint-Vorla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ntwurf HMWVL Standard PowerPoint-Vorla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MWEVL.potx" id="{6F9B3CD7-650A-44D1-A56A-5A35058B5A05}" vid="{C9D1336A-5687-43F8-B033-55E21BAE096D}"/>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HMWEVW_1901</Template>
  <TotalTime>0</TotalTime>
  <Words>2848</Words>
  <Application>Microsoft Office PowerPoint</Application>
  <PresentationFormat>Bildschirmpräsentation (4:3)</PresentationFormat>
  <Paragraphs>368</Paragraphs>
  <Slides>39</Slides>
  <Notes>0</Notes>
  <HiddenSlides>6</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39</vt:i4>
      </vt:variant>
    </vt:vector>
  </HeadingPairs>
  <TitlesOfParts>
    <vt:vector size="44" baseType="lpstr">
      <vt:lpstr>Arial</vt:lpstr>
      <vt:lpstr>Times</vt:lpstr>
      <vt:lpstr>Times New Roman</vt:lpstr>
      <vt:lpstr>Wingdings</vt:lpstr>
      <vt:lpstr>HMWEVL</vt:lpstr>
      <vt:lpstr>Europäischer Fonds für Regionale Entwicklung (EFRE)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Land Hessen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Europäischer Fonds für Regionale Entwicklung (EFRE)</dc:title>
  <dc:creator>Schwarz, Stefanie (HMWEVW)</dc:creator>
  <cp:keywords>nach den Vorgaben des CD Hessen gestaltet</cp:keywords>
  <cp:lastModifiedBy>Herke, Clara (HMWEVW)</cp:lastModifiedBy>
  <cp:revision>238</cp:revision>
  <cp:lastPrinted>2023-04-20T11:47:43Z</cp:lastPrinted>
  <dcterms:created xsi:type="dcterms:W3CDTF">2023-03-30T15:24:37Z</dcterms:created>
  <dcterms:modified xsi:type="dcterms:W3CDTF">2023-05-05T12:26:17Z</dcterms:modified>
  <cp:contentStatus>Version 01/2019</cp:contentStatus>
</cp:coreProperties>
</file>